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61" r:id="rId2"/>
    <p:sldId id="257" r:id="rId3"/>
    <p:sldId id="258" r:id="rId4"/>
    <p:sldId id="264" r:id="rId5"/>
    <p:sldId id="259" r:id="rId6"/>
    <p:sldId id="266" r:id="rId7"/>
    <p:sldId id="281" r:id="rId8"/>
    <p:sldId id="265" r:id="rId9"/>
    <p:sldId id="276" r:id="rId10"/>
    <p:sldId id="267" r:id="rId11"/>
    <p:sldId id="282" r:id="rId12"/>
    <p:sldId id="277" r:id="rId13"/>
    <p:sldId id="262" r:id="rId14"/>
    <p:sldId id="263" r:id="rId15"/>
    <p:sldId id="278" r:id="rId16"/>
    <p:sldId id="279" r:id="rId17"/>
    <p:sldId id="280" r:id="rId18"/>
    <p:sldId id="268" r:id="rId19"/>
    <p:sldId id="269" r:id="rId20"/>
    <p:sldId id="271" r:id="rId21"/>
    <p:sldId id="272" r:id="rId22"/>
    <p:sldId id="270" r:id="rId23"/>
    <p:sldId id="273" r:id="rId24"/>
    <p:sldId id="274" r:id="rId25"/>
    <p:sldId id="27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71"/>
    <a:srgbClr val="CCCC00"/>
    <a:srgbClr val="DADADA"/>
    <a:srgbClr val="CBCBCB"/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5864" autoAdjust="0"/>
  </p:normalViewPr>
  <p:slideViewPr>
    <p:cSldViewPr snapToGrid="0">
      <p:cViewPr varScale="1">
        <p:scale>
          <a:sx n="98" d="100"/>
          <a:sy n="98" d="100"/>
        </p:scale>
        <p:origin x="10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D3398-9C44-4BA7-9778-C6772A9B64E5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A1222E-5C9F-43CE-93A6-DF99A0EE0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278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NPC </a:t>
            </a:r>
            <a:r>
              <a:rPr lang="ko-KR" altLang="en-US" dirty="0"/>
              <a:t>내용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7817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2364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12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이동</a:t>
            </a:r>
            <a:r>
              <a:rPr lang="en-US" altLang="ko-KR" dirty="0"/>
              <a:t>, </a:t>
            </a:r>
            <a:r>
              <a:rPr lang="ko-KR" altLang="en-US" dirty="0"/>
              <a:t>상호작용</a:t>
            </a:r>
            <a:r>
              <a:rPr lang="en-US" altLang="ko-KR" dirty="0"/>
              <a:t>, </a:t>
            </a:r>
            <a:r>
              <a:rPr lang="ko-KR" altLang="en-US" dirty="0"/>
              <a:t>충돌 합치기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04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맨 위로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연구 목표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397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다이렉트</a:t>
            </a:r>
            <a:r>
              <a:rPr lang="en-US" altLang="ko-KR" dirty="0"/>
              <a:t>x</a:t>
            </a:r>
            <a:r>
              <a:rPr lang="ko-KR" altLang="en-US" dirty="0"/>
              <a:t>기반 </a:t>
            </a:r>
            <a:r>
              <a:rPr lang="en-US" altLang="ko-KR" dirty="0"/>
              <a:t>2</a:t>
            </a:r>
            <a:r>
              <a:rPr lang="ko-KR" altLang="en-US" dirty="0"/>
              <a:t>인 협동 </a:t>
            </a:r>
            <a:r>
              <a:rPr lang="en-US" altLang="ko-KR" dirty="0"/>
              <a:t>pc</a:t>
            </a:r>
            <a:r>
              <a:rPr lang="ko-KR" altLang="en-US" dirty="0"/>
              <a:t>용 탈출게임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602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NPC</a:t>
            </a:r>
            <a:r>
              <a:rPr lang="ko-KR" altLang="en-US" dirty="0"/>
              <a:t>가 언제 뭘 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707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0869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기본아이템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063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낮 시간 정찰이 </a:t>
            </a:r>
            <a:r>
              <a:rPr lang="ko-KR" altLang="en-US" dirty="0" err="1"/>
              <a:t>뭔지</a:t>
            </a:r>
            <a:r>
              <a:rPr lang="ko-KR" altLang="en-US" dirty="0"/>
              <a:t> 설명하고</a:t>
            </a:r>
            <a:r>
              <a:rPr lang="en-US" altLang="ko-KR" dirty="0"/>
              <a:t>, </a:t>
            </a:r>
            <a:r>
              <a:rPr lang="ko-KR" altLang="en-US" dirty="0"/>
              <a:t>그때의 </a:t>
            </a:r>
            <a:r>
              <a:rPr lang="en-US" altLang="ko-KR" dirty="0" err="1"/>
              <a:t>npc</a:t>
            </a:r>
            <a:r>
              <a:rPr lang="ko-KR" altLang="en-US" dirty="0"/>
              <a:t>인 학생 </a:t>
            </a:r>
            <a:r>
              <a:rPr lang="ko-KR" altLang="en-US" dirty="0" err="1"/>
              <a:t>행동트리</a:t>
            </a:r>
            <a:r>
              <a:rPr lang="ko-KR" altLang="en-US" dirty="0"/>
              <a:t> 보여주기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920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밤 시간대엔 이전에 본 </a:t>
            </a:r>
            <a:r>
              <a:rPr lang="ko-KR" altLang="en-US" dirty="0" err="1"/>
              <a:t>도어락들</a:t>
            </a:r>
            <a:r>
              <a:rPr lang="ko-KR" altLang="en-US" dirty="0"/>
              <a:t> 중 </a:t>
            </a:r>
            <a:r>
              <a:rPr lang="en-US" altLang="ko-KR" dirty="0"/>
              <a:t>5</a:t>
            </a:r>
            <a:r>
              <a:rPr lang="ko-KR" altLang="en-US" dirty="0"/>
              <a:t>개를 해체한다</a:t>
            </a:r>
            <a:r>
              <a:rPr lang="en-US" altLang="ko-KR" dirty="0"/>
              <a:t>. </a:t>
            </a:r>
            <a:r>
              <a:rPr lang="ko-KR" altLang="en-US" dirty="0"/>
              <a:t>이건 경비 </a:t>
            </a:r>
            <a:r>
              <a:rPr lang="ko-KR" altLang="en-US" dirty="0" err="1"/>
              <a:t>행동트리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0789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밤 시간대엔 이전에 본 </a:t>
            </a:r>
            <a:r>
              <a:rPr lang="ko-KR" altLang="en-US" dirty="0" err="1"/>
              <a:t>도어락들</a:t>
            </a:r>
            <a:r>
              <a:rPr lang="ko-KR" altLang="en-US" dirty="0"/>
              <a:t> 중 </a:t>
            </a:r>
            <a:r>
              <a:rPr lang="en-US" altLang="ko-KR" dirty="0"/>
              <a:t>5</a:t>
            </a:r>
            <a:r>
              <a:rPr lang="ko-KR" altLang="en-US" dirty="0"/>
              <a:t>개를 해체한다</a:t>
            </a:r>
            <a:r>
              <a:rPr lang="en-US" altLang="ko-KR" dirty="0"/>
              <a:t>. </a:t>
            </a:r>
            <a:r>
              <a:rPr lang="ko-KR" altLang="en-US" dirty="0"/>
              <a:t>이건 경비 </a:t>
            </a:r>
            <a:r>
              <a:rPr lang="ko-KR" altLang="en-US" dirty="0" err="1"/>
              <a:t>행동트리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369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5449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409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6116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74297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00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867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6283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3233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791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40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941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223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610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312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360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38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73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29E19DC-21ED-4C5A-94CE-622B1227F077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492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4.png"/><Relationship Id="rId5" Type="http://schemas.openxmlformats.org/officeDocument/2006/relationships/image" Target="../media/image9.jpg"/><Relationship Id="rId10" Type="http://schemas.microsoft.com/office/2007/relationships/hdphoto" Target="../media/hdphoto1.wdp"/><Relationship Id="rId4" Type="http://schemas.openxmlformats.org/officeDocument/2006/relationships/image" Target="../media/image8.jpg"/><Relationship Id="rId9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13" Type="http://schemas.openxmlformats.org/officeDocument/2006/relationships/image" Target="../media/image13.png"/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12" Type="http://schemas.microsoft.com/office/2007/relationships/hdphoto" Target="../media/hdphoto8.wdp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24.png"/><Relationship Id="rId11" Type="http://schemas.openxmlformats.org/officeDocument/2006/relationships/image" Target="../media/image28.png"/><Relationship Id="rId5" Type="http://schemas.openxmlformats.org/officeDocument/2006/relationships/image" Target="../media/image23.png"/><Relationship Id="rId10" Type="http://schemas.openxmlformats.org/officeDocument/2006/relationships/image" Target="../media/image27.png"/><Relationship Id="rId4" Type="http://schemas.openxmlformats.org/officeDocument/2006/relationships/image" Target="../media/image10.png"/><Relationship Id="rId9" Type="http://schemas.openxmlformats.org/officeDocument/2006/relationships/image" Target="../media/image26.png"/><Relationship Id="rId1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20.png"/><Relationship Id="rId5" Type="http://schemas.openxmlformats.org/officeDocument/2006/relationships/image" Target="../media/image21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0.png"/><Relationship Id="rId7" Type="http://schemas.openxmlformats.org/officeDocument/2006/relationships/image" Target="../media/image32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6" Type="http://schemas.microsoft.com/office/2007/relationships/hdphoto" Target="../media/hdphoto10.wdp"/><Relationship Id="rId11" Type="http://schemas.microsoft.com/office/2007/relationships/hdphoto" Target="../media/hdphoto12.wdp"/><Relationship Id="rId5" Type="http://schemas.openxmlformats.org/officeDocument/2006/relationships/image" Target="../media/image31.png"/><Relationship Id="rId10" Type="http://schemas.openxmlformats.org/officeDocument/2006/relationships/image" Target="../media/image34.png"/><Relationship Id="rId4" Type="http://schemas.microsoft.com/office/2007/relationships/hdphoto" Target="../media/hdphoto9.wdp"/><Relationship Id="rId9" Type="http://schemas.microsoft.com/office/2007/relationships/hdphoto" Target="../media/hdphoto1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5" Type="http://schemas.microsoft.com/office/2007/relationships/hdphoto" Target="../media/hdphoto13.wdp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12.wdp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3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9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8.jpg"/><Relationship Id="rId5" Type="http://schemas.microsoft.com/office/2007/relationships/hdphoto" Target="../media/hdphoto14.wdp"/><Relationship Id="rId4" Type="http://schemas.openxmlformats.org/officeDocument/2006/relationships/image" Target="../media/image37.png"/><Relationship Id="rId9" Type="http://schemas.microsoft.com/office/2007/relationships/hdphoto" Target="../media/hdphoto12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6.xml"/><Relationship Id="rId6" Type="http://schemas.openxmlformats.org/officeDocument/2006/relationships/image" Target="../media/image42.png"/><Relationship Id="rId5" Type="http://schemas.openxmlformats.org/officeDocument/2006/relationships/image" Target="../media/image41.jpe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openxmlformats.org/officeDocument/2006/relationships/image" Target="../media/image20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7.png"/><Relationship Id="rId12" Type="http://schemas.microsoft.com/office/2007/relationships/hdphoto" Target="../media/hdphoto6.wdp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microsoft.com/office/2007/relationships/hdphoto" Target="../media/hdphoto3.wdp"/><Relationship Id="rId11" Type="http://schemas.openxmlformats.org/officeDocument/2006/relationships/image" Target="../media/image19.png"/><Relationship Id="rId5" Type="http://schemas.openxmlformats.org/officeDocument/2006/relationships/image" Target="../media/image16.png"/><Relationship Id="rId10" Type="http://schemas.microsoft.com/office/2007/relationships/hdphoto" Target="../media/hdphoto5.wdp"/><Relationship Id="rId4" Type="http://schemas.openxmlformats.org/officeDocument/2006/relationships/image" Target="../media/image15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이미지 삽입 중...">
            <a:extLst>
              <a:ext uri="{FF2B5EF4-FFF2-40B4-BE49-F238E27FC236}">
                <a16:creationId xmlns:a16="http://schemas.microsoft.com/office/drawing/2014/main" id="{4859C546-7CB9-C279-880F-DB6BCE431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7"/>
          <a:stretch/>
        </p:blipFill>
        <p:spPr bwMode="auto">
          <a:xfrm rot="21020333">
            <a:off x="2944459" y="1649334"/>
            <a:ext cx="6303083" cy="355933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CDA2D3-F064-B1CD-AC04-24B72CB0242F}"/>
              </a:ext>
            </a:extLst>
          </p:cNvPr>
          <p:cNvSpPr txBox="1"/>
          <p:nvPr/>
        </p:nvSpPr>
        <p:spPr>
          <a:xfrm>
            <a:off x="3856838" y="2536448"/>
            <a:ext cx="447832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0" dirty="0"/>
              <a:t>2 0 2 3</a:t>
            </a:r>
            <a:endParaRPr lang="ko-KR" altLang="en-US" sz="11000" dirty="0"/>
          </a:p>
        </p:txBody>
      </p:sp>
      <p:pic>
        <p:nvPicPr>
          <p:cNvPr id="1030" name="Picture 6" descr="이미지 삽입 중...">
            <a:extLst>
              <a:ext uri="{FF2B5EF4-FFF2-40B4-BE49-F238E27FC236}">
                <a16:creationId xmlns:a16="http://schemas.microsoft.com/office/drawing/2014/main" id="{86F7B48E-BB5A-6558-3818-A03077E19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65" y="570819"/>
            <a:ext cx="2905125" cy="22098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E11D34-C50A-C3B4-A05D-6D04C6BA6E09}"/>
              </a:ext>
            </a:extLst>
          </p:cNvPr>
          <p:cNvSpPr txBox="1"/>
          <p:nvPr/>
        </p:nvSpPr>
        <p:spPr>
          <a:xfrm>
            <a:off x="3413297" y="798556"/>
            <a:ext cx="30613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“E</a:t>
            </a:r>
            <a:r>
              <a:rPr lang="ko-KR" altLang="en-US" b="1" dirty="0">
                <a:latin typeface="+mj-ea"/>
                <a:ea typeface="+mj-ea"/>
              </a:rPr>
              <a:t>동에 숨겨진 보물들을 갖고 와 주게</a:t>
            </a:r>
            <a:r>
              <a:rPr lang="en-US" altLang="ko-KR" b="1" dirty="0">
                <a:latin typeface="+mj-ea"/>
                <a:ea typeface="+mj-ea"/>
              </a:rPr>
              <a:t>.”</a:t>
            </a:r>
          </a:p>
          <a:p>
            <a:endParaRPr lang="en-US" altLang="ko-KR" b="1" dirty="0">
              <a:latin typeface="+mj-ea"/>
              <a:ea typeface="+mj-ea"/>
            </a:endParaRPr>
          </a:p>
          <a:p>
            <a:r>
              <a:rPr lang="ko-KR" altLang="en-US" dirty="0" err="1"/>
              <a:t>육황석</a:t>
            </a:r>
            <a:r>
              <a:rPr lang="ko-KR" altLang="en-US" dirty="0"/>
              <a:t> 석사는 </a:t>
            </a:r>
            <a:r>
              <a:rPr lang="en-US" altLang="ko-KR" dirty="0"/>
              <a:t>2</a:t>
            </a:r>
            <a:r>
              <a:rPr lang="ko-KR" altLang="en-US" dirty="0"/>
              <a:t>인조 도둑에게 보물을 훔쳐달라는 의뢰를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 descr="사람, 잡기, 마스크이(가) 표시된 사진&#10;&#10;자동 생성된 설명">
            <a:extLst>
              <a:ext uri="{FF2B5EF4-FFF2-40B4-BE49-F238E27FC236}">
                <a16:creationId xmlns:a16="http://schemas.microsoft.com/office/drawing/2014/main" id="{AC76B233-0264-0D7A-F258-E369C457D6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426" y="2681044"/>
            <a:ext cx="3780096" cy="29031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그림 8" descr="의류, 마스크, 사람, 가면극이(가) 표시된 사진&#10;&#10;자동 생성된 설명">
            <a:extLst>
              <a:ext uri="{FF2B5EF4-FFF2-40B4-BE49-F238E27FC236}">
                <a16:creationId xmlns:a16="http://schemas.microsoft.com/office/drawing/2014/main" id="{FF703E26-D553-1CF6-1E21-F4FEFA7E2A9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1" r="6661"/>
          <a:stretch/>
        </p:blipFill>
        <p:spPr>
          <a:xfrm>
            <a:off x="8091106" y="2681045"/>
            <a:ext cx="3774478" cy="290311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C0A03E0-0BE3-3224-DC73-78E3928BC5CA}"/>
              </a:ext>
            </a:extLst>
          </p:cNvPr>
          <p:cNvSpPr txBox="1"/>
          <p:nvPr/>
        </p:nvSpPr>
        <p:spPr>
          <a:xfrm>
            <a:off x="4106959" y="5917848"/>
            <a:ext cx="2569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지시자 </a:t>
            </a:r>
            <a:r>
              <a:rPr lang="ko-KR" altLang="en-US" b="1" dirty="0" err="1"/>
              <a:t>윤정승</a:t>
            </a:r>
            <a:r>
              <a:rPr lang="ko-KR" altLang="en-US" b="1" dirty="0"/>
              <a:t> </a:t>
            </a:r>
            <a:r>
              <a:rPr lang="en-US" altLang="ko-KR" b="1" dirty="0"/>
              <a:t>(18</a:t>
            </a:r>
            <a:r>
              <a:rPr lang="ko-KR" altLang="en-US" b="1" dirty="0"/>
              <a:t>학번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714689-ECF3-3FB7-D8D1-27C4FEC7615E}"/>
              </a:ext>
            </a:extLst>
          </p:cNvPr>
          <p:cNvSpPr txBox="1"/>
          <p:nvPr/>
        </p:nvSpPr>
        <p:spPr>
          <a:xfrm>
            <a:off x="8693830" y="5917848"/>
            <a:ext cx="2569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행동자</a:t>
            </a:r>
            <a:r>
              <a:rPr lang="ko-KR" altLang="en-US" b="1" dirty="0"/>
              <a:t> </a:t>
            </a:r>
            <a:r>
              <a:rPr lang="ko-KR" altLang="en-US" b="1" dirty="0" err="1"/>
              <a:t>원기학</a:t>
            </a:r>
            <a:r>
              <a:rPr lang="ko-KR" altLang="en-US" b="1" dirty="0"/>
              <a:t> </a:t>
            </a:r>
            <a:r>
              <a:rPr lang="en-US" altLang="ko-KR" b="1" dirty="0"/>
              <a:t>(15</a:t>
            </a:r>
            <a:r>
              <a:rPr lang="ko-KR" altLang="en-US" b="1" dirty="0"/>
              <a:t>학번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pic>
        <p:nvPicPr>
          <p:cNvPr id="1032" name="Picture 8" descr="텍스트, 스크린샷, 사람, 실내이(가) 표시된 사진&#10;&#10;자동 생성된 설명">
            <a:extLst>
              <a:ext uri="{FF2B5EF4-FFF2-40B4-BE49-F238E27FC236}">
                <a16:creationId xmlns:a16="http://schemas.microsoft.com/office/drawing/2014/main" id="{1886D5FD-72C5-42D3-7232-7BFFF2665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616" y="710644"/>
            <a:ext cx="5661971" cy="2903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그림 14" descr="인간의 얼굴, 스크린샷, PC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E9F17C7E-EDEC-3443-0057-D014D84F7F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850" y="2640794"/>
            <a:ext cx="6351447" cy="3569513"/>
          </a:xfrm>
          <a:prstGeom prst="rect">
            <a:avLst/>
          </a:prstGeom>
        </p:spPr>
      </p:pic>
      <p:pic>
        <p:nvPicPr>
          <p:cNvPr id="1044" name="Picture 20" descr="전화 통화하는 해커 | 프리미엄 사진">
            <a:extLst>
              <a:ext uri="{FF2B5EF4-FFF2-40B4-BE49-F238E27FC236}">
                <a16:creationId xmlns:a16="http://schemas.microsoft.com/office/drawing/2014/main" id="{9C24CF61-1BA3-D868-CEE1-43D695DEE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675" y="1443036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 descr="상자, 용기이(가) 표시된 사진&#10;&#10;자동 생성된 설명">
            <a:extLst>
              <a:ext uri="{FF2B5EF4-FFF2-40B4-BE49-F238E27FC236}">
                <a16:creationId xmlns:a16="http://schemas.microsoft.com/office/drawing/2014/main" id="{42DB393B-3600-EEC6-0E08-E428EB0CE3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179" y="1714499"/>
            <a:ext cx="3429000" cy="3429000"/>
          </a:xfrm>
          <a:prstGeom prst="rect">
            <a:avLst/>
          </a:prstGeom>
        </p:spPr>
      </p:pic>
      <p:pic>
        <p:nvPicPr>
          <p:cNvPr id="1042" name="Picture 18" descr="Another Education Myth Busted - Dyslexia Daily Blog">
            <a:extLst>
              <a:ext uri="{FF2B5EF4-FFF2-40B4-BE49-F238E27FC236}">
                <a16:creationId xmlns:a16="http://schemas.microsoft.com/office/drawing/2014/main" id="{83B6BD14-F8D1-4669-8D5B-1BE0C82F0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8000" r="91667">
                        <a14:foregroundMark x1="8333" y1="48667" x2="32667" y2="46667"/>
                        <a14:foregroundMark x1="36333" y1="46000" x2="52333" y2="43667"/>
                        <a14:foregroundMark x1="49333" y1="42333" x2="65667" y2="40333"/>
                        <a14:foregroundMark x1="68667" y1="39333" x2="76667" y2="38333"/>
                        <a14:foregroundMark x1="76000" y1="38333" x2="85333" y2="37667"/>
                        <a14:foregroundMark x1="81333" y1="36000" x2="84000" y2="35333"/>
                        <a14:foregroundMark x1="85333" y1="32333" x2="77667" y2="34000"/>
                        <a14:foregroundMark x1="86000" y1="37667" x2="85333" y2="46000"/>
                        <a14:foregroundMark x1="82333" y1="42000" x2="82333" y2="50667"/>
                        <a14:foregroundMark x1="83000" y1="39000" x2="83000" y2="46000"/>
                        <a14:foregroundMark x1="91667" y1="51000" x2="87333" y2="51667"/>
                        <a14:foregroundMark x1="77333" y1="48333" x2="68333" y2="51000"/>
                        <a14:foregroundMark x1="73333" y1="43667" x2="59333" y2="48667"/>
                        <a14:foregroundMark x1="70000" y1="45000" x2="59667" y2="51000"/>
                        <a14:foregroundMark x1="76667" y1="52667" x2="68333" y2="52667"/>
                        <a14:foregroundMark x1="81000" y1="54333" x2="70667" y2="55000"/>
                        <a14:foregroundMark x1="58000" y1="56667" x2="45000" y2="56667"/>
                        <a14:foregroundMark x1="48667" y1="51000" x2="36667" y2="54333"/>
                        <a14:foregroundMark x1="41667" y1="51000" x2="32000" y2="56667"/>
                        <a14:foregroundMark x1="12333" y1="51667" x2="15000" y2="58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3162" y="2000249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71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  <p:bldP spid="5" grpId="1"/>
      <p:bldP spid="10" grpId="0"/>
      <p:bldP spid="10" grpId="1"/>
      <p:bldP spid="11" grpId="0"/>
      <p:bldP spid="11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1697FC-FB4B-CA30-6E41-10EC0711F3BA}"/>
              </a:ext>
            </a:extLst>
          </p:cNvPr>
          <p:cNvSpPr txBox="1"/>
          <p:nvPr/>
        </p:nvSpPr>
        <p:spPr>
          <a:xfrm>
            <a:off x="594709" y="427838"/>
            <a:ext cx="295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 err="1">
                <a:latin typeface="+mj-ea"/>
                <a:ea typeface="+mj-ea"/>
              </a:rPr>
              <a:t>도어락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5122" name="Picture 2" descr="시계, 기계이(가) 표시된 사진&#10;&#10;자동 생성된 설명">
            <a:extLst>
              <a:ext uri="{FF2B5EF4-FFF2-40B4-BE49-F238E27FC236}">
                <a16:creationId xmlns:a16="http://schemas.microsoft.com/office/drawing/2014/main" id="{17681E41-3818-70F5-8C22-797976389C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09" y="978002"/>
            <a:ext cx="2355599" cy="132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텍스트, 스크린샷, 사람, 실내이(가) 표시된 사진&#10;&#10;자동 생성된 설명">
            <a:extLst>
              <a:ext uri="{FF2B5EF4-FFF2-40B4-BE49-F238E27FC236}">
                <a16:creationId xmlns:a16="http://schemas.microsoft.com/office/drawing/2014/main" id="{C4EB0A4B-63A7-AC99-1BD1-12466CA4C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633" y="977998"/>
            <a:ext cx="2585301" cy="132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금속이(가) 표시된 사진&#10;&#10;자동 생성된 설명">
            <a:extLst>
              <a:ext uri="{FF2B5EF4-FFF2-40B4-BE49-F238E27FC236}">
                <a16:creationId xmlns:a16="http://schemas.microsoft.com/office/drawing/2014/main" id="{8AD05E66-EE52-4C36-9E03-E49DA124E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331" y="977998"/>
            <a:ext cx="1404633" cy="132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원, 그래픽, 스크린샷, 텍스트이(가) 표시된 사진&#10;&#10;자동 생성된 설명">
            <a:extLst>
              <a:ext uri="{FF2B5EF4-FFF2-40B4-BE49-F238E27FC236}">
                <a16:creationId xmlns:a16="http://schemas.microsoft.com/office/drawing/2014/main" id="{23964E40-4156-3519-31CE-1F58C3781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1361" y="977998"/>
            <a:ext cx="1250983" cy="132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텍스트, 스크린샷, 멀티미디어 소프트웨어, 멀티미디어이(가) 표시된 사진&#10;&#10;자동 생성된 설명">
            <a:extLst>
              <a:ext uri="{FF2B5EF4-FFF2-40B4-BE49-F238E27FC236}">
                <a16:creationId xmlns:a16="http://schemas.microsoft.com/office/drawing/2014/main" id="{3999D72C-99BE-4B5F-8D19-5867BDDBC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4167" r="96429">
                        <a14:foregroundMark x1="4167" y1="43333" x2="8929" y2="43333"/>
                        <a14:foregroundMark x1="96429" y1="47333" x2="88690" y2="46000"/>
                        <a14:foregroundMark x1="89881" y1="74000" x2="86310" y2="62333"/>
                        <a14:foregroundMark x1="68452" y1="77000" x2="67262" y2="71667"/>
                        <a14:foregroundMark x1="39286" y1="78000" x2="45238" y2="76333"/>
                        <a14:foregroundMark x1="27381" y1="75000" x2="45238" y2="71667"/>
                        <a14:foregroundMark x1="20833" y1="72667" x2="70238" y2="74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0474" y="3367567"/>
            <a:ext cx="16002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텍스트, 스크린샷, 야외, 자동차이(가) 표시된 사진&#10;&#10;자동 생성된 설명">
            <a:extLst>
              <a:ext uri="{FF2B5EF4-FFF2-40B4-BE49-F238E27FC236}">
                <a16:creationId xmlns:a16="http://schemas.microsoft.com/office/drawing/2014/main" id="{E68322F6-52AC-F0C2-52EE-691A95852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4376" y="3367567"/>
            <a:ext cx="1781175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텍스트, 발가락, 피트, 사람이(가) 표시된 사진&#10;&#10;자동 생성된 설명">
            <a:extLst>
              <a:ext uri="{FF2B5EF4-FFF2-40B4-BE49-F238E27FC236}">
                <a16:creationId xmlns:a16="http://schemas.microsoft.com/office/drawing/2014/main" id="{47BE3842-D566-9ABF-DFF6-785B05C80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091" y="358187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인간의 얼굴, 사람, 텍스트, 스크린샷이(가) 표시된 사진&#10;&#10;자동 생성된 설명">
            <a:extLst>
              <a:ext uri="{FF2B5EF4-FFF2-40B4-BE49-F238E27FC236}">
                <a16:creationId xmlns:a16="http://schemas.microsoft.com/office/drawing/2014/main" id="{5EFBC8E8-293C-6955-A26A-9288B0FAE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524" b="89881" l="2333" r="98667">
                        <a14:foregroundMark x1="23667" y1="36310" x2="65667" y2="38095"/>
                        <a14:foregroundMark x1="95667" y1="38095" x2="96000" y2="67262"/>
                        <a14:foregroundMark x1="98667" y1="79762" x2="97000" y2="63095"/>
                        <a14:foregroundMark x1="10333" y1="47024" x2="4000" y2="43452"/>
                        <a14:foregroundMark x1="2333" y1="82143" x2="5667" y2="73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432" y="3853342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CB5F45-48A3-BAC2-A93F-68AD4FC433A1}"/>
              </a:ext>
            </a:extLst>
          </p:cNvPr>
          <p:cNvSpPr txBox="1"/>
          <p:nvPr/>
        </p:nvSpPr>
        <p:spPr>
          <a:xfrm>
            <a:off x="735016" y="2536751"/>
            <a:ext cx="2074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홍채인식</a:t>
            </a:r>
            <a:endParaRPr lang="en-US" altLang="ko-KR" dirty="0"/>
          </a:p>
          <a:p>
            <a:pPr algn="ctr"/>
            <a:r>
              <a:rPr lang="ko-KR" altLang="en-US" dirty="0"/>
              <a:t>선 자르기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C0FB4A-16D1-9BF6-F323-41BE41DF48CB}"/>
              </a:ext>
            </a:extLst>
          </p:cNvPr>
          <p:cNvSpPr txBox="1"/>
          <p:nvPr/>
        </p:nvSpPr>
        <p:spPr>
          <a:xfrm>
            <a:off x="4181233" y="2536751"/>
            <a:ext cx="11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비밀번호</a:t>
            </a: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F4C8BE-F724-A273-FA4E-4F70B20A5133}"/>
              </a:ext>
            </a:extLst>
          </p:cNvPr>
          <p:cNvSpPr txBox="1"/>
          <p:nvPr/>
        </p:nvSpPr>
        <p:spPr>
          <a:xfrm>
            <a:off x="6126833" y="2536751"/>
            <a:ext cx="2074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열쇠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F1D0D-B6B8-6203-EF46-6231D9473B42}"/>
              </a:ext>
            </a:extLst>
          </p:cNvPr>
          <p:cNvSpPr txBox="1"/>
          <p:nvPr/>
        </p:nvSpPr>
        <p:spPr>
          <a:xfrm>
            <a:off x="8019360" y="2536751"/>
            <a:ext cx="2074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패턴</a:t>
            </a:r>
            <a:endParaRPr lang="en-US" altLang="ko-KR" dirty="0"/>
          </a:p>
        </p:txBody>
      </p:sp>
      <p:pic>
        <p:nvPicPr>
          <p:cNvPr id="9" name="그림 8" descr="상자, 용기이(가) 표시된 사진&#10;&#10;자동 생성된 설명">
            <a:extLst>
              <a:ext uri="{FF2B5EF4-FFF2-40B4-BE49-F238E27FC236}">
                <a16:creationId xmlns:a16="http://schemas.microsoft.com/office/drawing/2014/main" id="{678E01FE-400B-5E60-AD01-730170AD20F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7091" y="715517"/>
            <a:ext cx="1850545" cy="18505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E08AD9-C7CD-EBC2-0CF7-90570E91B4ED}"/>
              </a:ext>
            </a:extLst>
          </p:cNvPr>
          <p:cNvSpPr txBox="1"/>
          <p:nvPr/>
        </p:nvSpPr>
        <p:spPr>
          <a:xfrm>
            <a:off x="10364052" y="2536751"/>
            <a:ext cx="11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금고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AAE8AA-770B-640C-7329-FAA8DAF92A17}"/>
              </a:ext>
            </a:extLst>
          </p:cNvPr>
          <p:cNvSpPr txBox="1"/>
          <p:nvPr/>
        </p:nvSpPr>
        <p:spPr>
          <a:xfrm>
            <a:off x="735016" y="6031469"/>
            <a:ext cx="2074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마술봉</a:t>
            </a:r>
            <a:endParaRPr lang="en-US" alt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F2C035-3DF3-4DFE-5EEA-C3BA98B129BD}"/>
              </a:ext>
            </a:extLst>
          </p:cNvPr>
          <p:cNvSpPr txBox="1"/>
          <p:nvPr/>
        </p:nvSpPr>
        <p:spPr>
          <a:xfrm>
            <a:off x="3986161" y="6040401"/>
            <a:ext cx="2074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체중계</a:t>
            </a:r>
            <a:endParaRPr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4AE1B9-8A45-4852-BF8E-B2ECA1096D59}"/>
              </a:ext>
            </a:extLst>
          </p:cNvPr>
          <p:cNvSpPr txBox="1"/>
          <p:nvPr/>
        </p:nvSpPr>
        <p:spPr>
          <a:xfrm>
            <a:off x="6817471" y="6040401"/>
            <a:ext cx="2074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Recapcha</a:t>
            </a:r>
            <a:endParaRPr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ED9324-1064-93C8-FFAF-B23C23FA9FA6}"/>
              </a:ext>
            </a:extLst>
          </p:cNvPr>
          <p:cNvSpPr txBox="1"/>
          <p:nvPr/>
        </p:nvSpPr>
        <p:spPr>
          <a:xfrm>
            <a:off x="9643082" y="6040401"/>
            <a:ext cx="2074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우유통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9721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  <p:bldP spid="12" grpId="0"/>
      <p:bldP spid="13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46175A0-5480-5609-D086-AB275D54B5F6}"/>
              </a:ext>
            </a:extLst>
          </p:cNvPr>
          <p:cNvSpPr txBox="1"/>
          <p:nvPr/>
        </p:nvSpPr>
        <p:spPr>
          <a:xfrm>
            <a:off x="594709" y="427838"/>
            <a:ext cx="295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밤 시간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AEADA9-734F-9EB8-0DDA-54C961488167}"/>
              </a:ext>
            </a:extLst>
          </p:cNvPr>
          <p:cNvSpPr txBox="1"/>
          <p:nvPr/>
        </p:nvSpPr>
        <p:spPr>
          <a:xfrm>
            <a:off x="594709" y="1686438"/>
            <a:ext cx="85492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행동자</a:t>
            </a:r>
            <a:r>
              <a:rPr lang="ko-KR" altLang="en-US" dirty="0"/>
              <a:t> 목표</a:t>
            </a:r>
            <a:r>
              <a:rPr lang="en-US" altLang="ko-KR" dirty="0"/>
              <a:t>: </a:t>
            </a:r>
            <a:r>
              <a:rPr lang="ko-KR" altLang="en-US" dirty="0"/>
              <a:t>목표 연구실 </a:t>
            </a:r>
            <a:r>
              <a:rPr lang="en-US" altLang="ko-KR" dirty="0"/>
              <a:t>5</a:t>
            </a:r>
            <a:r>
              <a:rPr lang="ko-KR" altLang="en-US" dirty="0"/>
              <a:t>개를 열고</a:t>
            </a:r>
            <a:r>
              <a:rPr lang="en-US" altLang="ko-KR" dirty="0"/>
              <a:t>, </a:t>
            </a:r>
            <a:r>
              <a:rPr lang="ko-KR" altLang="en-US" dirty="0"/>
              <a:t>최종 금고를 열어 탈출하자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지시자 목표</a:t>
            </a:r>
            <a:r>
              <a:rPr lang="en-US" altLang="ko-KR" dirty="0"/>
              <a:t>: CCTV</a:t>
            </a:r>
            <a:r>
              <a:rPr lang="ko-KR" altLang="en-US" dirty="0"/>
              <a:t>와 </a:t>
            </a:r>
            <a:r>
              <a:rPr lang="en-US" altLang="ko-KR" dirty="0"/>
              <a:t>RC</a:t>
            </a:r>
            <a:r>
              <a:rPr lang="ko-KR" altLang="en-US" dirty="0" err="1"/>
              <a:t>카로</a:t>
            </a:r>
            <a:r>
              <a:rPr lang="ko-KR" altLang="en-US" dirty="0"/>
              <a:t> 경비의 위치를 파악하고 행동자를 돕자</a:t>
            </a:r>
            <a:r>
              <a:rPr lang="en-US" altLang="ko-KR" dirty="0"/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B4AF98C-5387-6892-06BA-42B6F14E5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0779" y="2736171"/>
            <a:ext cx="3416840" cy="341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이미지 삽입 중...">
            <a:extLst>
              <a:ext uri="{FF2B5EF4-FFF2-40B4-BE49-F238E27FC236}">
                <a16:creationId xmlns:a16="http://schemas.microsoft.com/office/drawing/2014/main" id="{F2048DAE-7007-379B-721F-6E93F9DF6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09" y="2934534"/>
            <a:ext cx="3218477" cy="3218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8B9250-7EC8-90AE-164C-5C4179323C6E}"/>
              </a:ext>
            </a:extLst>
          </p:cNvPr>
          <p:cNvSpPr txBox="1"/>
          <p:nvPr/>
        </p:nvSpPr>
        <p:spPr>
          <a:xfrm>
            <a:off x="3939702" y="3429000"/>
            <a:ext cx="30058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학생 </a:t>
            </a:r>
            <a:r>
              <a:rPr lang="en-US" altLang="ko-KR" dirty="0"/>
              <a:t>NPC: </a:t>
            </a:r>
            <a:r>
              <a:rPr lang="ko-KR" altLang="en-US" dirty="0"/>
              <a:t>공부에 지쳐 강의실에 잠들어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이를 이용하여 경비에게 추격당할 시 학생 </a:t>
            </a:r>
            <a:r>
              <a:rPr lang="en-US" altLang="ko-KR" dirty="0"/>
              <a:t>NPC</a:t>
            </a:r>
            <a:r>
              <a:rPr lang="ko-KR" altLang="en-US" dirty="0"/>
              <a:t>들 사이에 숨어 경비를 따돌릴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6" name="그림 15" descr="스크린샷, 텍스트, 디자인이(가) 표시된 사진&#10;&#10;자동 생성된 설명">
            <a:extLst>
              <a:ext uri="{FF2B5EF4-FFF2-40B4-BE49-F238E27FC236}">
                <a16:creationId xmlns:a16="http://schemas.microsoft.com/office/drawing/2014/main" id="{959A81B6-B000-F9CE-B527-3098B295EF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248" b="74691"/>
          <a:stretch/>
        </p:blipFill>
        <p:spPr>
          <a:xfrm>
            <a:off x="4884740" y="342880"/>
            <a:ext cx="2422519" cy="1404332"/>
          </a:xfrm>
          <a:prstGeom prst="rect">
            <a:avLst/>
          </a:prstGeom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A257AD7-1311-BF71-9450-CC76AE5F5E5C}"/>
              </a:ext>
            </a:extLst>
          </p:cNvPr>
          <p:cNvSpPr/>
          <p:nvPr/>
        </p:nvSpPr>
        <p:spPr>
          <a:xfrm>
            <a:off x="6293644" y="807213"/>
            <a:ext cx="421481" cy="18811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126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46175A0-5480-5609-D086-AB275D54B5F6}"/>
              </a:ext>
            </a:extLst>
          </p:cNvPr>
          <p:cNvSpPr txBox="1"/>
          <p:nvPr/>
        </p:nvSpPr>
        <p:spPr>
          <a:xfrm>
            <a:off x="594708" y="427838"/>
            <a:ext cx="32248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경비 </a:t>
            </a:r>
            <a:r>
              <a:rPr lang="ko-KR" altLang="en-US" sz="2000" b="1" dirty="0" err="1">
                <a:latin typeface="+mj-ea"/>
                <a:ea typeface="+mj-ea"/>
              </a:rPr>
              <a:t>행동트리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6" name="순서도: 문서 5">
            <a:extLst>
              <a:ext uri="{FF2B5EF4-FFF2-40B4-BE49-F238E27FC236}">
                <a16:creationId xmlns:a16="http://schemas.microsoft.com/office/drawing/2014/main" id="{525D13B5-90DB-A313-56A4-108527665E28}"/>
              </a:ext>
            </a:extLst>
          </p:cNvPr>
          <p:cNvSpPr/>
          <p:nvPr/>
        </p:nvSpPr>
        <p:spPr>
          <a:xfrm>
            <a:off x="5414810" y="827948"/>
            <a:ext cx="1362380" cy="919264"/>
          </a:xfrm>
          <a:prstGeom prst="flowChartDocumen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ROOT</a:t>
            </a:r>
            <a:endParaRPr lang="ko-KR" altLang="en-US" dirty="0"/>
          </a:p>
        </p:txBody>
      </p:sp>
      <p:sp>
        <p:nvSpPr>
          <p:cNvPr id="9" name="순서도: 대체 처리 8">
            <a:extLst>
              <a:ext uri="{FF2B5EF4-FFF2-40B4-BE49-F238E27FC236}">
                <a16:creationId xmlns:a16="http://schemas.microsoft.com/office/drawing/2014/main" id="{812350C6-C149-5112-2A7A-86E6C7A7E190}"/>
              </a:ext>
            </a:extLst>
          </p:cNvPr>
          <p:cNvSpPr/>
          <p:nvPr/>
        </p:nvSpPr>
        <p:spPr>
          <a:xfrm>
            <a:off x="5349401" y="1956535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Sequence</a:t>
            </a:r>
            <a:endParaRPr lang="ko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F55E98A-B19A-EA3D-5B0E-4309A1A214EA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6096000" y="1686438"/>
            <a:ext cx="0" cy="2700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8" name="순서도: 대체 처리 37">
            <a:extLst>
              <a:ext uri="{FF2B5EF4-FFF2-40B4-BE49-F238E27FC236}">
                <a16:creationId xmlns:a16="http://schemas.microsoft.com/office/drawing/2014/main" id="{0AF0689D-41A4-FEA2-D6F4-488933258FFB}"/>
              </a:ext>
            </a:extLst>
          </p:cNvPr>
          <p:cNvSpPr/>
          <p:nvPr/>
        </p:nvSpPr>
        <p:spPr>
          <a:xfrm>
            <a:off x="2476549" y="3109083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Selector</a:t>
            </a:r>
            <a:endParaRPr lang="ko-KR" altLang="en-US" dirty="0"/>
          </a:p>
        </p:txBody>
      </p:sp>
      <p:sp>
        <p:nvSpPr>
          <p:cNvPr id="39" name="순서도: 판단 38">
            <a:extLst>
              <a:ext uri="{FF2B5EF4-FFF2-40B4-BE49-F238E27FC236}">
                <a16:creationId xmlns:a16="http://schemas.microsoft.com/office/drawing/2014/main" id="{0A7BD163-26E5-476A-A3EE-2E0D6811F924}"/>
              </a:ext>
            </a:extLst>
          </p:cNvPr>
          <p:cNvSpPr/>
          <p:nvPr/>
        </p:nvSpPr>
        <p:spPr>
          <a:xfrm>
            <a:off x="592829" y="4273972"/>
            <a:ext cx="1753208" cy="919265"/>
          </a:xfrm>
          <a:prstGeom prst="flowChartDecision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/>
              <a:t>플레이어 발견</a:t>
            </a:r>
            <a:r>
              <a:rPr lang="en-US" altLang="ko-KR" sz="1300" dirty="0"/>
              <a:t>?</a:t>
            </a:r>
            <a:endParaRPr lang="ko-KR" altLang="en-US" sz="1300" dirty="0"/>
          </a:p>
        </p:txBody>
      </p:sp>
      <p:sp>
        <p:nvSpPr>
          <p:cNvPr id="40" name="순서도: 대체 처리 39">
            <a:extLst>
              <a:ext uri="{FF2B5EF4-FFF2-40B4-BE49-F238E27FC236}">
                <a16:creationId xmlns:a16="http://schemas.microsoft.com/office/drawing/2014/main" id="{7023FDE6-4929-2FF8-4C25-ADBFEC48207B}"/>
              </a:ext>
            </a:extLst>
          </p:cNvPr>
          <p:cNvSpPr/>
          <p:nvPr/>
        </p:nvSpPr>
        <p:spPr>
          <a:xfrm>
            <a:off x="705150" y="5193237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If (</a:t>
            </a:r>
            <a:r>
              <a:rPr lang="ko-KR" altLang="en-US" sz="1500" dirty="0"/>
              <a:t>처음발견</a:t>
            </a:r>
            <a:r>
              <a:rPr lang="en-US" altLang="ko-KR" sz="1500" dirty="0"/>
              <a:t>)</a:t>
            </a:r>
          </a:p>
          <a:p>
            <a:pPr algn="ctr"/>
            <a:r>
              <a:rPr lang="en-US" altLang="ko-KR" sz="1500" dirty="0"/>
              <a:t>{ </a:t>
            </a:r>
            <a:r>
              <a:rPr lang="ko-KR" altLang="en-US" sz="1500" dirty="0"/>
              <a:t>속도 </a:t>
            </a:r>
            <a:r>
              <a:rPr lang="en-US" altLang="ko-KR" sz="1500" dirty="0"/>
              <a:t>* 2 }</a:t>
            </a:r>
          </a:p>
          <a:p>
            <a:pPr algn="ctr"/>
            <a:r>
              <a:rPr lang="ko-KR" altLang="en-US" sz="1500" dirty="0"/>
              <a:t>목표 위치 갱신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A520846C-A12B-1F19-CB6B-5806DD97AC8C}"/>
              </a:ext>
            </a:extLst>
          </p:cNvPr>
          <p:cNvCxnSpPr>
            <a:cxnSpLocks/>
            <a:stCxn id="38" idx="2"/>
            <a:endCxn id="39" idx="0"/>
          </p:cNvCxnSpPr>
          <p:nvPr/>
        </p:nvCxnSpPr>
        <p:spPr>
          <a:xfrm flipH="1">
            <a:off x="1469433" y="3814338"/>
            <a:ext cx="1753715" cy="4596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순서도: 판단 6">
            <a:extLst>
              <a:ext uri="{FF2B5EF4-FFF2-40B4-BE49-F238E27FC236}">
                <a16:creationId xmlns:a16="http://schemas.microsoft.com/office/drawing/2014/main" id="{52A4ECCE-6030-714A-7EB7-CAAE624B3541}"/>
              </a:ext>
            </a:extLst>
          </p:cNvPr>
          <p:cNvSpPr/>
          <p:nvPr/>
        </p:nvSpPr>
        <p:spPr>
          <a:xfrm>
            <a:off x="2346544" y="4273972"/>
            <a:ext cx="1753208" cy="919265"/>
          </a:xfrm>
          <a:prstGeom prst="flowChartDecision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/>
              <a:t>소리를 들었는가</a:t>
            </a:r>
            <a:r>
              <a:rPr lang="en-US" altLang="ko-KR" sz="1300" dirty="0"/>
              <a:t>?</a:t>
            </a:r>
            <a:endParaRPr lang="ko-KR" altLang="en-US" sz="1300" dirty="0"/>
          </a:p>
        </p:txBody>
      </p: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3491A483-A9CC-B703-55E1-76E0B74F9084}"/>
              </a:ext>
            </a:extLst>
          </p:cNvPr>
          <p:cNvSpPr/>
          <p:nvPr/>
        </p:nvSpPr>
        <p:spPr>
          <a:xfrm>
            <a:off x="4098738" y="4380976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/>
              <a:t>If (</a:t>
            </a:r>
            <a:r>
              <a:rPr lang="ko-KR" altLang="en-US" sz="1300" dirty="0"/>
              <a:t>목표위치 </a:t>
            </a:r>
            <a:r>
              <a:rPr lang="en-US" altLang="ko-KR" sz="1300" dirty="0"/>
              <a:t>== NULL)</a:t>
            </a:r>
          </a:p>
          <a:p>
            <a:pPr algn="ctr"/>
            <a:r>
              <a:rPr lang="ko-KR" altLang="en-US" sz="1300" dirty="0"/>
              <a:t>목표 위치 설정</a:t>
            </a:r>
          </a:p>
        </p:txBody>
      </p: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3A1E52BC-59E2-9F8A-1460-66C3F57BD0C7}"/>
              </a:ext>
            </a:extLst>
          </p:cNvPr>
          <p:cNvSpPr/>
          <p:nvPr/>
        </p:nvSpPr>
        <p:spPr>
          <a:xfrm>
            <a:off x="2476549" y="5204061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If</a:t>
            </a:r>
            <a:r>
              <a:rPr lang="ko-KR" altLang="en-US" sz="1500" dirty="0"/>
              <a:t> </a:t>
            </a:r>
            <a:r>
              <a:rPr lang="en-US" altLang="ko-KR" sz="1500" dirty="0"/>
              <a:t>(</a:t>
            </a:r>
            <a:r>
              <a:rPr lang="ko-KR" altLang="en-US" sz="1500" dirty="0"/>
              <a:t>현재소리 </a:t>
            </a:r>
            <a:r>
              <a:rPr lang="en-US" altLang="ko-KR" sz="1500" dirty="0"/>
              <a:t>&gt; </a:t>
            </a:r>
            <a:r>
              <a:rPr lang="ko-KR" altLang="en-US" sz="1500" dirty="0"/>
              <a:t>이전소리</a:t>
            </a:r>
            <a:r>
              <a:rPr lang="en-US" altLang="ko-KR" sz="1500" dirty="0"/>
              <a:t>)</a:t>
            </a:r>
          </a:p>
          <a:p>
            <a:pPr algn="ctr"/>
            <a:r>
              <a:rPr lang="ko-KR" altLang="en-US" sz="1500" dirty="0"/>
              <a:t>목표 위치 갱신</a:t>
            </a:r>
          </a:p>
        </p:txBody>
      </p:sp>
      <p:sp>
        <p:nvSpPr>
          <p:cNvPr id="11" name="순서도: 대체 처리 10">
            <a:extLst>
              <a:ext uri="{FF2B5EF4-FFF2-40B4-BE49-F238E27FC236}">
                <a16:creationId xmlns:a16="http://schemas.microsoft.com/office/drawing/2014/main" id="{8753B75D-CF52-9C12-337A-3226D1390379}"/>
              </a:ext>
            </a:extLst>
          </p:cNvPr>
          <p:cNvSpPr/>
          <p:nvPr/>
        </p:nvSpPr>
        <p:spPr>
          <a:xfrm>
            <a:off x="8264608" y="3109083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Sequence</a:t>
            </a:r>
            <a:endParaRPr lang="ko-KR" altLang="en-US" dirty="0"/>
          </a:p>
        </p:txBody>
      </p:sp>
      <p:sp>
        <p:nvSpPr>
          <p:cNvPr id="13" name="순서도: 대체 처리 12">
            <a:extLst>
              <a:ext uri="{FF2B5EF4-FFF2-40B4-BE49-F238E27FC236}">
                <a16:creationId xmlns:a16="http://schemas.microsoft.com/office/drawing/2014/main" id="{302434F2-07BA-6B68-4E20-2AF75A0141F9}"/>
              </a:ext>
            </a:extLst>
          </p:cNvPr>
          <p:cNvSpPr/>
          <p:nvPr/>
        </p:nvSpPr>
        <p:spPr>
          <a:xfrm>
            <a:off x="8264101" y="4380975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</a:t>
            </a:r>
            <a:r>
              <a:rPr lang="ko-KR" altLang="en-US" dirty="0"/>
              <a:t>초 동안 둘러보기</a:t>
            </a: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1F46D0F6-15B4-94E5-843C-2A96933A57AF}"/>
              </a:ext>
            </a:extLst>
          </p:cNvPr>
          <p:cNvSpPr/>
          <p:nvPr/>
        </p:nvSpPr>
        <p:spPr>
          <a:xfrm>
            <a:off x="6467525" y="4380972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목표 위치로 이동</a:t>
            </a:r>
          </a:p>
        </p:txBody>
      </p:sp>
      <p:sp>
        <p:nvSpPr>
          <p:cNvPr id="15" name="순서도: 대체 처리 14">
            <a:extLst>
              <a:ext uri="{FF2B5EF4-FFF2-40B4-BE49-F238E27FC236}">
                <a16:creationId xmlns:a16="http://schemas.microsoft.com/office/drawing/2014/main" id="{E713816E-0307-CF05-62DF-B35E2904DF1C}"/>
              </a:ext>
            </a:extLst>
          </p:cNvPr>
          <p:cNvSpPr/>
          <p:nvPr/>
        </p:nvSpPr>
        <p:spPr>
          <a:xfrm>
            <a:off x="10016295" y="4380973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목표 위치 제거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553DB24-DF75-E12B-CD24-7984D0F8AF6D}"/>
              </a:ext>
            </a:extLst>
          </p:cNvPr>
          <p:cNvCxnSpPr>
            <a:stCxn id="9" idx="2"/>
            <a:endCxn id="38" idx="0"/>
          </p:cNvCxnSpPr>
          <p:nvPr/>
        </p:nvCxnSpPr>
        <p:spPr>
          <a:xfrm flipH="1">
            <a:off x="3223148" y="2661790"/>
            <a:ext cx="2872852" cy="4472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B54D32F-7205-2BA3-00AA-3FDB4F5EA2E5}"/>
              </a:ext>
            </a:extLst>
          </p:cNvPr>
          <p:cNvCxnSpPr>
            <a:stCxn id="9" idx="2"/>
            <a:endCxn id="11" idx="0"/>
          </p:cNvCxnSpPr>
          <p:nvPr/>
        </p:nvCxnSpPr>
        <p:spPr>
          <a:xfrm>
            <a:off x="6096000" y="2661790"/>
            <a:ext cx="2915207" cy="4472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AE1AD93-72C5-F5BF-780E-7341BD56C336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7214124" y="3814338"/>
            <a:ext cx="1797083" cy="5666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07797B6-1CB6-9688-7ABE-748ABBB92C46}"/>
              </a:ext>
            </a:extLst>
          </p:cNvPr>
          <p:cNvCxnSpPr>
            <a:stCxn id="11" idx="2"/>
            <a:endCxn id="13" idx="0"/>
          </p:cNvCxnSpPr>
          <p:nvPr/>
        </p:nvCxnSpPr>
        <p:spPr>
          <a:xfrm flipH="1">
            <a:off x="9010700" y="3814338"/>
            <a:ext cx="507" cy="5666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7307DE5-FD29-64C0-27C7-C6C259813B68}"/>
              </a:ext>
            </a:extLst>
          </p:cNvPr>
          <p:cNvCxnSpPr>
            <a:stCxn id="11" idx="2"/>
            <a:endCxn id="15" idx="0"/>
          </p:cNvCxnSpPr>
          <p:nvPr/>
        </p:nvCxnSpPr>
        <p:spPr>
          <a:xfrm>
            <a:off x="9011207" y="3814338"/>
            <a:ext cx="1751687" cy="5666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F64674C-C145-2975-C3FC-ADB2A7F4B6BB}"/>
              </a:ext>
            </a:extLst>
          </p:cNvPr>
          <p:cNvCxnSpPr>
            <a:stCxn id="38" idx="2"/>
            <a:endCxn id="7" idx="0"/>
          </p:cNvCxnSpPr>
          <p:nvPr/>
        </p:nvCxnSpPr>
        <p:spPr>
          <a:xfrm>
            <a:off x="3223148" y="3814338"/>
            <a:ext cx="0" cy="4596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13B02862-CA83-07D2-5F1A-668275985877}"/>
              </a:ext>
            </a:extLst>
          </p:cNvPr>
          <p:cNvCxnSpPr>
            <a:stCxn id="38" idx="2"/>
            <a:endCxn id="8" idx="0"/>
          </p:cNvCxnSpPr>
          <p:nvPr/>
        </p:nvCxnSpPr>
        <p:spPr>
          <a:xfrm>
            <a:off x="3223148" y="3814338"/>
            <a:ext cx="1622189" cy="5666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33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E28CFAF-B9D4-6081-CC25-98AA7CB985EF}"/>
              </a:ext>
            </a:extLst>
          </p:cNvPr>
          <p:cNvSpPr txBox="1"/>
          <p:nvPr/>
        </p:nvSpPr>
        <p:spPr>
          <a:xfrm>
            <a:off x="594708" y="427838"/>
            <a:ext cx="5125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</a:t>
            </a:r>
            <a:r>
              <a:rPr lang="ko-KR" altLang="en-US" sz="2000" b="1" dirty="0">
                <a:latin typeface="+mj-ea"/>
                <a:ea typeface="+mj-ea"/>
              </a:rPr>
              <a:t> 지시자 밤 시간 기본 아이템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1026" name="Picture 2" descr="Nintendo Switch - 나무위키">
            <a:extLst>
              <a:ext uri="{FF2B5EF4-FFF2-40B4-BE49-F238E27FC236}">
                <a16:creationId xmlns:a16="http://schemas.microsoft.com/office/drawing/2014/main" id="{B4607979-BC1A-C36E-9F94-9EE69F4DDD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70" b="94521" l="870" r="96522">
                        <a14:foregroundMark x1="4928" y1="13014" x2="9855" y2="30137"/>
                        <a14:foregroundMark x1="10145" y1="30137" x2="39130" y2="53425"/>
                        <a14:foregroundMark x1="6087" y1="51370" x2="50145" y2="63699"/>
                        <a14:foregroundMark x1="9565" y1="30137" x2="39420" y2="45205"/>
                        <a14:foregroundMark x1="14783" y1="21918" x2="33913" y2="30137"/>
                        <a14:foregroundMark x1="33913" y1="30137" x2="58261" y2="65753"/>
                        <a14:foregroundMark x1="58261" y1="65753" x2="30145" y2="72603"/>
                        <a14:foregroundMark x1="30145" y1="72603" x2="22609" y2="67808"/>
                        <a14:foregroundMark x1="20580" y1="73973" x2="41739" y2="75342"/>
                        <a14:foregroundMark x1="10435" y1="76712" x2="29565" y2="78082"/>
                        <a14:foregroundMark x1="8696" y1="76712" x2="27246" y2="80137"/>
                        <a14:foregroundMark x1="6377" y1="66438" x2="36522" y2="82192"/>
                        <a14:foregroundMark x1="24058" y1="70548" x2="40000" y2="75342"/>
                        <a14:foregroundMark x1="6377" y1="80137" x2="32174" y2="93151"/>
                        <a14:foregroundMark x1="34203" y1="95205" x2="50725" y2="94521"/>
                        <a14:foregroundMark x1="80580" y1="93836" x2="86087" y2="75342"/>
                        <a14:foregroundMark x1="82899" y1="73973" x2="79130" y2="34247"/>
                        <a14:foregroundMark x1="86087" y1="78767" x2="85217" y2="47945"/>
                        <a14:foregroundMark x1="94203" y1="86986" x2="89855" y2="42466"/>
                        <a14:foregroundMark x1="88986" y1="89726" x2="88986" y2="54795"/>
                        <a14:foregroundMark x1="91304" y1="68493" x2="89855" y2="41096"/>
                        <a14:foregroundMark x1="95942" y1="70548" x2="93333" y2="41096"/>
                        <a14:foregroundMark x1="95072" y1="60959" x2="93623" y2="43151"/>
                        <a14:foregroundMark x1="92174" y1="28767" x2="78551" y2="22603"/>
                        <a14:foregroundMark x1="91304" y1="18493" x2="85217" y2="15753"/>
                        <a14:foregroundMark x1="6667" y1="30137" x2="13913" y2="57534"/>
                        <a14:foregroundMark x1="4928" y1="42466" x2="8986" y2="68493"/>
                        <a14:foregroundMark x1="4638" y1="51370" x2="5797" y2="72603"/>
                        <a14:foregroundMark x1="2319" y1="55479" x2="5217" y2="79452"/>
                        <a14:foregroundMark x1="4348" y1="78767" x2="14493" y2="95205"/>
                        <a14:foregroundMark x1="3478" y1="45890" x2="14203" y2="78767"/>
                        <a14:foregroundMark x1="8696" y1="71918" x2="17971" y2="80822"/>
                        <a14:foregroundMark x1="3478" y1="32192" x2="3478" y2="58904"/>
                        <a14:foregroundMark x1="5217" y1="20548" x2="4928" y2="44521"/>
                        <a14:foregroundMark x1="3768" y1="17808" x2="2899" y2="50000"/>
                        <a14:foregroundMark x1="10145" y1="14384" x2="13043" y2="43836"/>
                        <a14:foregroundMark x1="1739" y1="13014" x2="3478" y2="24658"/>
                        <a14:foregroundMark x1="2319" y1="14384" x2="7536" y2="8219"/>
                        <a14:foregroundMark x1="1449" y1="13014" x2="4348" y2="9589"/>
                        <a14:foregroundMark x1="1739" y1="13014" x2="4348" y2="8219"/>
                        <a14:foregroundMark x1="1739" y1="12329" x2="4058" y2="8904"/>
                        <a14:foregroundMark x1="1449" y1="12329" x2="4638" y2="8219"/>
                        <a14:foregroundMark x1="1449" y1="11644" x2="6087" y2="5479"/>
                        <a14:foregroundMark x1="2319" y1="8219" x2="1159" y2="11644"/>
                        <a14:foregroundMark x1="15341" y1="4046" x2="20870" y2="6164"/>
                        <a14:foregroundMark x1="14521" y1="3732" x2="15146" y2="3971"/>
                        <a14:foregroundMark x1="10145" y1="2055" x2="14229" y2="3620"/>
                        <a14:foregroundMark x1="19710" y1="5479" x2="36232" y2="6164"/>
                        <a14:foregroundMark x1="15235" y1="3264" x2="28406" y2="4795"/>
                        <a14:foregroundMark x1="14446" y1="3172" x2="15048" y2="3242"/>
                        <a14:foregroundMark x1="10725" y1="2740" x2="14165" y2="3140"/>
                        <a14:foregroundMark x1="14984" y1="1395" x2="35362" y2="2055"/>
                        <a14:foregroundMark x1="14203" y1="1370" x2="14798" y2="1389"/>
                        <a14:foregroundMark x1="87255" y1="8672" x2="93333" y2="11644"/>
                        <a14:foregroundMark x1="86335" y1="8222" x2="86564" y2="8334"/>
                        <a14:foregroundMark x1="84928" y1="7534" x2="85670" y2="7897"/>
                        <a14:foregroundMark x1="86825" y1="5479" x2="90145" y2="5479"/>
                        <a14:foregroundMark x1="86061" y1="5479" x2="86179" y2="5479"/>
                        <a14:foregroundMark x1="85797" y1="5479" x2="85784" y2="5479"/>
                        <a14:foregroundMark x1="84928" y1="5479" x2="85196" y2="5479"/>
                        <a14:foregroundMark x1="86641" y1="4110" x2="88696" y2="4110"/>
                        <a14:foregroundMark x1="85877" y1="4110" x2="85995" y2="4110"/>
                        <a14:foregroundMark x1="85529" y1="4110" x2="85600" y2="4110"/>
                        <a14:foregroundMark x1="82609" y1="4110" x2="84928" y2="4110"/>
                        <a14:foregroundMark x1="86449" y1="2685" x2="86957" y2="2740"/>
                        <a14:foregroundMark x1="85674" y1="2602" x2="85793" y2="2615"/>
                        <a14:foregroundMark x1="85224" y1="2554" x2="85393" y2="2572"/>
                        <a14:foregroundMark x1="80580" y1="2055" x2="84610" y2="2488"/>
                        <a14:foregroundMark x1="93623" y1="12329" x2="96522" y2="30137"/>
                        <a14:foregroundMark x1="65217" y1="18493" x2="63478" y2="57534"/>
                        <a14:foregroundMark x1="82899" y1="41096" x2="45217" y2="41781"/>
                        <a14:backgroundMark x1="1449" y1="3425" x2="1449" y2="3425"/>
                        <a14:backgroundMark x1="1449" y1="4110" x2="1449" y2="4110"/>
                        <a14:backgroundMark x1="2899" y1="3425" x2="870" y2="3425"/>
                        <a14:backgroundMark x1="870" y1="3425" x2="1256" y2="6525"/>
                        <a14:backgroundMark x1="14203" y1="3425" x2="14203" y2="1370"/>
                        <a14:backgroundMark x1="85797" y1="5479" x2="84928" y2="4110"/>
                        <a14:backgroundMark x1="85507" y1="3425" x2="85507" y2="1370"/>
                        <a14:backgroundMark x1="86087" y1="4795" x2="86087" y2="0"/>
                        <a14:backgroundMark x1="15072" y1="3425" x2="15072" y2="20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5717">
            <a:off x="8507378" y="2733676"/>
            <a:ext cx="3286125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전자제품, 컴퓨터, 출력 장치, 넷북이(가) 표시된 사진&#10;&#10;자동 생성된 설명">
            <a:extLst>
              <a:ext uri="{FF2B5EF4-FFF2-40B4-BE49-F238E27FC236}">
                <a16:creationId xmlns:a16="http://schemas.microsoft.com/office/drawing/2014/main" id="{700E5651-D87D-2ED0-4849-395232335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0" b="96903" l="4000" r="96833">
                        <a14:foregroundMark x1="10167" y1="3761" x2="10250" y2="4316"/>
                        <a14:foregroundMark x1="10000" y1="2876" x2="10885" y2="3133"/>
                        <a14:foregroundMark x1="27333" y1="2212" x2="35000" y2="3097"/>
                        <a14:foregroundMark x1="16167" y1="69469" x2="13833" y2="81195"/>
                        <a14:foregroundMark x1="15167" y1="70575" x2="20500" y2="79867"/>
                        <a14:foregroundMark x1="11667" y1="70133" x2="9833" y2="82522"/>
                        <a14:foregroundMark x1="10333" y1="79646" x2="9167" y2="92257"/>
                        <a14:foregroundMark x1="8667" y1="78982" x2="8333" y2="92257"/>
                        <a14:foregroundMark x1="8333" y1="92257" x2="19167" y2="92699"/>
                        <a14:foregroundMark x1="12167" y1="86947" x2="27667" y2="89159"/>
                        <a14:foregroundMark x1="15833" y1="78982" x2="30167" y2="84956"/>
                        <a14:foregroundMark x1="22500" y1="78982" x2="45167" y2="81195"/>
                        <a14:foregroundMark x1="22333" y1="75221" x2="52333" y2="75664"/>
                        <a14:foregroundMark x1="26333" y1="73451" x2="39833" y2="73451"/>
                        <a14:foregroundMark x1="39833" y1="73451" x2="55333" y2="73673"/>
                        <a14:foregroundMark x1="27667" y1="70796" x2="44667" y2="71018"/>
                        <a14:foregroundMark x1="20500" y1="70796" x2="52000" y2="71681"/>
                        <a14:foregroundMark x1="17500" y1="74558" x2="40833" y2="79867"/>
                        <a14:foregroundMark x1="18833" y1="72345" x2="41167" y2="75664"/>
                        <a14:foregroundMark x1="14333" y1="84292" x2="37500" y2="85619"/>
                        <a14:foregroundMark x1="5833" y1="87168" x2="5000" y2="93584"/>
                        <a14:foregroundMark x1="4000" y1="95354" x2="10333" y2="96460"/>
                        <a14:foregroundMark x1="12167" y1="95575" x2="34833" y2="92920"/>
                        <a14:foregroundMark x1="25167" y1="92035" x2="52667" y2="90044"/>
                        <a14:foregroundMark x1="34167" y1="92920" x2="60000" y2="94690"/>
                        <a14:foregroundMark x1="54333" y1="90708" x2="63667" y2="91150"/>
                        <a14:foregroundMark x1="63667" y1="91150" x2="77667" y2="90487"/>
                        <a14:foregroundMark x1="61833" y1="91372" x2="73667" y2="92035"/>
                        <a14:foregroundMark x1="73667" y1="92035" x2="81500" y2="92035"/>
                        <a14:foregroundMark x1="42833" y1="80973" x2="63333" y2="82080"/>
                        <a14:foregroundMark x1="48500" y1="84513" x2="70667" y2="85177"/>
                        <a14:foregroundMark x1="31333" y1="83186" x2="46500" y2="82743"/>
                        <a14:foregroundMark x1="23833" y1="80531" x2="52333" y2="81858"/>
                        <a14:foregroundMark x1="49000" y1="77434" x2="59667" y2="77655"/>
                        <a14:foregroundMark x1="59667" y1="77655" x2="70333" y2="77434"/>
                        <a14:foregroundMark x1="43333" y1="78982" x2="72667" y2="79425"/>
                        <a14:foregroundMark x1="62000" y1="72788" x2="73167" y2="72566"/>
                        <a14:foregroundMark x1="53667" y1="71018" x2="70667" y2="72124"/>
                        <a14:foregroundMark x1="73000" y1="71460" x2="79667" y2="72345"/>
                        <a14:foregroundMark x1="81833" y1="72345" x2="85500" y2="86947"/>
                        <a14:foregroundMark x1="87167" y1="74558" x2="89167" y2="86504"/>
                        <a14:foregroundMark x1="90500" y1="90487" x2="80667" y2="90929"/>
                        <a14:foregroundMark x1="92000" y1="93584" x2="85833" y2="93584"/>
                        <a14:foregroundMark x1="77167" y1="85619" x2="74333" y2="72124"/>
                        <a14:foregroundMark x1="88167" y1="71460" x2="89333" y2="81858"/>
                        <a14:foregroundMark x1="92500" y1="86283" x2="87333" y2="88717"/>
                        <a14:foregroundMark x1="94000" y1="95575" x2="85167" y2="92478"/>
                        <a14:foregroundMark x1="96833" y1="96903" x2="92833" y2="91814"/>
                        <a14:backgroundMark x1="27167" y1="20575" x2="45667" y2="23230"/>
                        <a14:backgroundMark x1="26333" y1="17035" x2="50167" y2="28982"/>
                        <a14:backgroundMark x1="20333" y1="17257" x2="23833" y2="40708"/>
                        <a14:backgroundMark x1="16333" y1="25442" x2="22833" y2="44469"/>
                        <a14:backgroundMark x1="27000" y1="46903" x2="50667" y2="45133"/>
                        <a14:backgroundMark x1="27333" y1="51327" x2="60667" y2="51770"/>
                        <a14:backgroundMark x1="65833" y1="34071" x2="69500" y2="53982"/>
                        <a14:backgroundMark x1="70833" y1="25000" x2="69500" y2="46018"/>
                        <a14:backgroundMark x1="62333" y1="21460" x2="58833" y2="43142"/>
                        <a14:backgroundMark x1="53833" y1="22345" x2="60500" y2="45354"/>
                        <a14:backgroundMark x1="35333" y1="22788" x2="42667" y2="46903"/>
                        <a14:backgroundMark x1="14333" y1="11504" x2="17500" y2="41814"/>
                        <a14:backgroundMark x1="19833" y1="55752" x2="56833" y2="53982"/>
                        <a14:backgroundMark x1="55500" y1="57743" x2="70167" y2="54204"/>
                        <a14:backgroundMark x1="75833" y1="58407" x2="79667" y2="24558"/>
                        <a14:backgroundMark x1="82667" y1="56858" x2="82333" y2="25000"/>
                        <a14:backgroundMark x1="85000" y1="52212" x2="84167" y2="23673"/>
                        <a14:backgroundMark x1="81333" y1="21903" x2="67333" y2="14602"/>
                        <a14:backgroundMark x1="50667" y1="16150" x2="41500" y2="12832"/>
                        <a14:backgroundMark x1="58500" y1="9956" x2="46833" y2="7522"/>
                        <a14:backgroundMark x1="71167" y1="8186" x2="55667" y2="7080"/>
                        <a14:backgroundMark x1="19167" y1="11062" x2="29667" y2="34071"/>
                        <a14:backgroundMark x1="23667" y1="11504" x2="26000" y2="36062"/>
                        <a14:backgroundMark x1="18833" y1="4867" x2="30333" y2="8186"/>
                        <a14:backgroundMark x1="14167" y1="7965" x2="31333" y2="10841"/>
                        <a14:backgroundMark x1="12833" y1="6637" x2="17167" y2="18363"/>
                        <a14:backgroundMark x1="12667" y1="5752" x2="23000" y2="10841"/>
                        <a14:backgroundMark x1="17833" y1="52434" x2="29667" y2="39381"/>
                        <a14:backgroundMark x1="11500" y1="4867" x2="15333" y2="16372"/>
                        <a14:backgroundMark x1="12000" y1="3540" x2="17667" y2="4867"/>
                        <a14:backgroundMark x1="10667" y1="3540" x2="13667" y2="42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82" y="1424621"/>
            <a:ext cx="3981436" cy="2999348"/>
          </a:xfrm>
          <a:prstGeom prst="rect">
            <a:avLst/>
          </a:prstGeom>
        </p:spPr>
      </p:pic>
      <p:pic>
        <p:nvPicPr>
          <p:cNvPr id="1028" name="Picture 4" descr="포토샵으로 감시 카메라(CCTV)화면으로 표현하기 : 네이버 블로그">
            <a:extLst>
              <a:ext uri="{FF2B5EF4-FFF2-40B4-BE49-F238E27FC236}">
                <a16:creationId xmlns:a16="http://schemas.microsoft.com/office/drawing/2014/main" id="{73322FAB-8D8A-41DF-CAEC-5C098C277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17">
            <a:off x="8980858" y="2732596"/>
            <a:ext cx="2372303" cy="136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 descr="텍스트, 스크린샷, 흑백, 실내이(가) 표시된 사진&#10;&#10;자동 생성된 설명">
            <a:extLst>
              <a:ext uri="{FF2B5EF4-FFF2-40B4-BE49-F238E27FC236}">
                <a16:creationId xmlns:a16="http://schemas.microsoft.com/office/drawing/2014/main" id="{024E32D4-209E-5740-225E-DC5173CD77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167" b="97222" l="10000" r="90000">
                        <a14:foregroundMark x1="15156" y1="17500" x2="16563" y2="49722"/>
                        <a14:foregroundMark x1="18906" y1="21667" x2="44375" y2="25556"/>
                        <a14:foregroundMark x1="25781" y1="14167" x2="45938" y2="13611"/>
                        <a14:foregroundMark x1="20313" y1="10000" x2="39219" y2="12778"/>
                        <a14:foregroundMark x1="13281" y1="8611" x2="15469" y2="35000"/>
                        <a14:foregroundMark x1="13906" y1="4444" x2="37188" y2="5278"/>
                        <a14:foregroundMark x1="57969" y1="11111" x2="62031" y2="51389"/>
                        <a14:foregroundMark x1="61250" y1="19167" x2="64375" y2="57500"/>
                        <a14:foregroundMark x1="67813" y1="8333" x2="68438" y2="49167"/>
                        <a14:foregroundMark x1="55156" y1="6667" x2="65156" y2="5000"/>
                        <a14:foregroundMark x1="69375" y1="5833" x2="76563" y2="34722"/>
                        <a14:foregroundMark x1="78594" y1="12222" x2="80156" y2="39722"/>
                        <a14:foregroundMark x1="84844" y1="6111" x2="85313" y2="27222"/>
                        <a14:foregroundMark x1="84688" y1="25833" x2="84063" y2="59167"/>
                        <a14:foregroundMark x1="85313" y1="28056" x2="85625" y2="56944"/>
                        <a14:foregroundMark x1="80781" y1="67222" x2="77188" y2="87500"/>
                        <a14:foregroundMark x1="73125" y1="64167" x2="57656" y2="78333"/>
                        <a14:foregroundMark x1="37031" y1="76667" x2="58906" y2="72778"/>
                        <a14:foregroundMark x1="36094" y1="83333" x2="66094" y2="77778"/>
                        <a14:foregroundMark x1="37031" y1="70556" x2="49063" y2="63333"/>
                        <a14:foregroundMark x1="27031" y1="45833" x2="41406" y2="66389"/>
                        <a14:foregroundMark x1="21563" y1="65278" x2="24688" y2="93056"/>
                        <a14:foregroundMark x1="15937" y1="97222" x2="29375" y2="97222"/>
                        <a14:foregroundMark x1="85313" y1="95833" x2="79219" y2="84722"/>
                        <a14:foregroundMark x1="87813" y1="91667" x2="87813" y2="9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82" y="1493100"/>
            <a:ext cx="3981436" cy="1786995"/>
          </a:xfrm>
          <a:prstGeom prst="rect">
            <a:avLst/>
          </a:prstGeom>
        </p:spPr>
      </p:pic>
      <p:pic>
        <p:nvPicPr>
          <p:cNvPr id="9" name="그림 8" descr="파일 폴더이(가) 표시된 사진&#10;&#10;중간 신뢰도로 자동 생성된 설명">
            <a:extLst>
              <a:ext uri="{FF2B5EF4-FFF2-40B4-BE49-F238E27FC236}">
                <a16:creationId xmlns:a16="http://schemas.microsoft.com/office/drawing/2014/main" id="{E3E83564-08F9-5EA0-7329-4B909C182F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8500" b="90000" l="10000" r="90000">
                        <a14:foregroundMark x1="29300" y1="9300" x2="31200" y2="11800"/>
                        <a14:foregroundMark x1="19700" y1="77400" x2="23800" y2="74700"/>
                        <a14:foregroundMark x1="66800" y1="9600" x2="74200" y2="10100"/>
                        <a14:foregroundMark x1="70600" y1="8800" x2="73400" y2="11500"/>
                        <a14:foregroundMark x1="32900" y1="8800" x2="36400" y2="11800"/>
                        <a14:foregroundMark x1="22200" y1="8500" x2="24100" y2="11500"/>
                        <a14:foregroundMark x1="32000" y1="8500" x2="34800" y2="11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65380">
            <a:off x="412806" y="1748625"/>
            <a:ext cx="3066176" cy="3066176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D15818F-DF12-90FE-837C-9CD70383124B}"/>
              </a:ext>
            </a:extLst>
          </p:cNvPr>
          <p:cNvSpPr/>
          <p:nvPr/>
        </p:nvSpPr>
        <p:spPr>
          <a:xfrm>
            <a:off x="1250307" y="5301842"/>
            <a:ext cx="1543575" cy="620786"/>
          </a:xfrm>
          <a:prstGeom prst="roundRect">
            <a:avLst/>
          </a:prstGeom>
          <a:solidFill>
            <a:schemeClr val="bg2">
              <a:lumMod val="50000"/>
              <a:lumOff val="50000"/>
              <a:alpha val="85000"/>
            </a:schemeClr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자료 모음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F61E928-E737-7954-20D3-EFDC2CF0825E}"/>
              </a:ext>
            </a:extLst>
          </p:cNvPr>
          <p:cNvSpPr/>
          <p:nvPr/>
        </p:nvSpPr>
        <p:spPr>
          <a:xfrm>
            <a:off x="5324212" y="5301842"/>
            <a:ext cx="1543575" cy="620786"/>
          </a:xfrm>
          <a:prstGeom prst="roundRect">
            <a:avLst/>
          </a:prstGeom>
          <a:solidFill>
            <a:schemeClr val="bg2">
              <a:lumMod val="50000"/>
              <a:lumOff val="50000"/>
              <a:alpha val="85000"/>
            </a:schemeClr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CCTV</a:t>
            </a:r>
            <a:endParaRPr lang="ko-KR" altLang="en-US" b="1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0C716B7-FFB8-F4C4-ADDD-93BE7C5B2897}"/>
              </a:ext>
            </a:extLst>
          </p:cNvPr>
          <p:cNvSpPr/>
          <p:nvPr/>
        </p:nvSpPr>
        <p:spPr>
          <a:xfrm>
            <a:off x="9378652" y="5301842"/>
            <a:ext cx="1543575" cy="620786"/>
          </a:xfrm>
          <a:prstGeom prst="roundRect">
            <a:avLst/>
          </a:prstGeom>
          <a:solidFill>
            <a:schemeClr val="bg2">
              <a:lumMod val="50000"/>
              <a:lumOff val="50000"/>
              <a:alpha val="85000"/>
            </a:schemeClr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RC</a:t>
            </a:r>
            <a:r>
              <a:rPr lang="ko-KR" altLang="en-US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카 컨트롤러</a:t>
            </a:r>
          </a:p>
        </p:txBody>
      </p:sp>
    </p:spTree>
    <p:extLst>
      <p:ext uri="{BB962C8B-B14F-4D97-AF65-F5344CB8AC3E}">
        <p14:creationId xmlns:p14="http://schemas.microsoft.com/office/powerpoint/2010/main" val="3535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108F5-ED0F-F712-B8B3-9A965A26E679}"/>
              </a:ext>
            </a:extLst>
          </p:cNvPr>
          <p:cNvSpPr txBox="1"/>
          <p:nvPr/>
        </p:nvSpPr>
        <p:spPr>
          <a:xfrm>
            <a:off x="594708" y="427838"/>
            <a:ext cx="49014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 err="1">
                <a:latin typeface="+mj-ea"/>
                <a:ea typeface="+mj-ea"/>
              </a:rPr>
              <a:t>행동자</a:t>
            </a:r>
            <a:r>
              <a:rPr lang="ko-KR" altLang="en-US" sz="2000" b="1" dirty="0">
                <a:latin typeface="+mj-ea"/>
                <a:ea typeface="+mj-ea"/>
              </a:rPr>
              <a:t> 밤 시간 기본 아이템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1026" name="Picture 2" descr="휴대폰 목록 &lt; 휴대폰 &lt; 다이렉트샵 | 나를 아끼는 모바일 - SK 7mobile">
            <a:extLst>
              <a:ext uri="{FF2B5EF4-FFF2-40B4-BE49-F238E27FC236}">
                <a16:creationId xmlns:a16="http://schemas.microsoft.com/office/drawing/2014/main" id="{DD766FC4-D2BE-3ADB-AE95-CFE833B3E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069" y="462460"/>
            <a:ext cx="3143250" cy="432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쇠지렛대 - 나무위키">
            <a:extLst>
              <a:ext uri="{FF2B5EF4-FFF2-40B4-BE49-F238E27FC236}">
                <a16:creationId xmlns:a16="http://schemas.microsoft.com/office/drawing/2014/main" id="{1D2B02F7-24CC-5592-0428-AA5508D9A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24" b="90476" l="2750" r="95000">
                        <a14:foregroundMark x1="6750" y1="84921" x2="6750" y2="84921"/>
                        <a14:foregroundMark x1="2750" y1="63492" x2="2750" y2="63492"/>
                        <a14:foregroundMark x1="90750" y1="15873" x2="90750" y2="15873"/>
                        <a14:foregroundMark x1="95000" y1="16667" x2="95000" y2="16667"/>
                        <a14:foregroundMark x1="88250" y1="11905" x2="88250" y2="11905"/>
                        <a14:foregroundMark x1="87000" y1="9524" x2="87000" y2="9524"/>
                        <a14:foregroundMark x1="10250" y1="90476" x2="10250" y2="90476"/>
                        <a14:backgroundMark x1="97250" y1="23016" x2="97250" y2="230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369540">
            <a:off x="6001662" y="2024560"/>
            <a:ext cx="3810000" cy="120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00E47B5-34D6-0D17-3BC3-761376C85F84}"/>
              </a:ext>
            </a:extLst>
          </p:cNvPr>
          <p:cNvSpPr/>
          <p:nvPr/>
        </p:nvSpPr>
        <p:spPr>
          <a:xfrm>
            <a:off x="3048463" y="4683700"/>
            <a:ext cx="1543575" cy="620786"/>
          </a:xfrm>
          <a:prstGeom prst="roundRect">
            <a:avLst/>
          </a:prstGeom>
          <a:solidFill>
            <a:schemeClr val="bg2">
              <a:lumMod val="50000"/>
              <a:lumOff val="50000"/>
              <a:alpha val="85000"/>
            </a:schemeClr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휴대전화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17CC3FF-6826-857B-99AE-0177C08507E3}"/>
              </a:ext>
            </a:extLst>
          </p:cNvPr>
          <p:cNvSpPr/>
          <p:nvPr/>
        </p:nvSpPr>
        <p:spPr>
          <a:xfrm>
            <a:off x="7134874" y="4683700"/>
            <a:ext cx="1543575" cy="620786"/>
          </a:xfrm>
          <a:prstGeom prst="roundRect">
            <a:avLst/>
          </a:prstGeom>
          <a:solidFill>
            <a:schemeClr val="bg2">
              <a:lumMod val="50000"/>
              <a:lumOff val="50000"/>
              <a:alpha val="85000"/>
            </a:schemeClr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빠루</a:t>
            </a:r>
            <a:endParaRPr lang="ko-KR" altLang="en-US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FE30C0E-15F6-BFB0-FA2C-0F56356653FC}"/>
              </a:ext>
            </a:extLst>
          </p:cNvPr>
          <p:cNvSpPr/>
          <p:nvPr/>
        </p:nvSpPr>
        <p:spPr>
          <a:xfrm>
            <a:off x="699403" y="1216440"/>
            <a:ext cx="1543575" cy="3777653"/>
          </a:xfrm>
          <a:prstGeom prst="roundRect">
            <a:avLst/>
          </a:prstGeom>
          <a:solidFill>
            <a:schemeClr val="tx2">
              <a:lumMod val="50000"/>
              <a:alpha val="85000"/>
            </a:schemeClr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후레쉬를</a:t>
            </a:r>
            <a:r>
              <a:rPr lang="ko-KR" altLang="en-US" sz="16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켤 수 있다</a:t>
            </a:r>
            <a:r>
              <a:rPr lang="en-US" altLang="ko-KR" sz="16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.</a:t>
            </a:r>
          </a:p>
          <a:p>
            <a:pPr algn="ctr"/>
            <a:endParaRPr lang="en-US" altLang="ko-KR" sz="16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ctr"/>
            <a:r>
              <a:rPr lang="ko-KR" altLang="en-US" sz="16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지시자와 통화 중이다</a:t>
            </a:r>
            <a:r>
              <a:rPr lang="en-US" altLang="ko-KR" sz="16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.</a:t>
            </a:r>
          </a:p>
          <a:p>
            <a:pPr algn="ctr"/>
            <a:endParaRPr lang="en-US" altLang="ko-KR" sz="16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ctr"/>
            <a:r>
              <a:rPr lang="en-US" altLang="ko-KR" sz="16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Recapcha</a:t>
            </a:r>
            <a:r>
              <a:rPr lang="en-US" altLang="ko-KR" sz="16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16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도어락의</a:t>
            </a:r>
            <a:r>
              <a:rPr lang="ko-KR" altLang="en-US" sz="16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경우 휴대전화를 가까이 하면 지시자가 해체한다</a:t>
            </a:r>
            <a:r>
              <a:rPr lang="en-US" altLang="ko-KR" sz="16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.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EA6B75E-230D-0D85-73CE-9A8957D9DBE1}"/>
              </a:ext>
            </a:extLst>
          </p:cNvPr>
          <p:cNvSpPr/>
          <p:nvPr/>
        </p:nvSpPr>
        <p:spPr>
          <a:xfrm>
            <a:off x="9353777" y="1013853"/>
            <a:ext cx="1543575" cy="3777653"/>
          </a:xfrm>
          <a:prstGeom prst="roundRect">
            <a:avLst/>
          </a:prstGeom>
          <a:solidFill>
            <a:schemeClr val="tx2">
              <a:lumMod val="50000"/>
              <a:alpha val="85000"/>
            </a:schemeClr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최종 금고를 제외한 모든 </a:t>
            </a:r>
            <a:r>
              <a:rPr lang="ko-KR" altLang="en-US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도어락을</a:t>
            </a:r>
            <a:r>
              <a:rPr lang="ko-KR" altLang="en-US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해체할  수 있다</a:t>
            </a:r>
            <a:r>
              <a:rPr lang="en-US" altLang="ko-KR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. </a:t>
            </a:r>
          </a:p>
          <a:p>
            <a:pPr algn="ctr"/>
            <a:r>
              <a:rPr lang="en-US" altLang="ko-KR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소음 발생</a:t>
            </a:r>
            <a:r>
              <a:rPr lang="en-US" altLang="ko-KR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3001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BF4776-1044-7F06-51D4-DC4176537952}"/>
              </a:ext>
            </a:extLst>
          </p:cNvPr>
          <p:cNvSpPr txBox="1"/>
          <p:nvPr/>
        </p:nvSpPr>
        <p:spPr>
          <a:xfrm>
            <a:off x="594709" y="427838"/>
            <a:ext cx="3656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밤 시간 행동 예시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5" name="Picture 6" descr="이미지 삽입 중...">
            <a:extLst>
              <a:ext uri="{FF2B5EF4-FFF2-40B4-BE49-F238E27FC236}">
                <a16:creationId xmlns:a16="http://schemas.microsoft.com/office/drawing/2014/main" id="{6C5E7A8B-233E-1013-5521-E88A42CC5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35" y="950197"/>
            <a:ext cx="2905125" cy="22098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EAC9CA-C9A0-8FC4-F3D6-81B0C959EE0A}"/>
              </a:ext>
            </a:extLst>
          </p:cNvPr>
          <p:cNvSpPr txBox="1"/>
          <p:nvPr/>
        </p:nvSpPr>
        <p:spPr>
          <a:xfrm>
            <a:off x="3560930" y="1131767"/>
            <a:ext cx="30613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</a:t>
            </a:r>
            <a:r>
              <a:rPr lang="ko-KR" altLang="en-US" b="1" dirty="0">
                <a:latin typeface="+mj-ea"/>
                <a:ea typeface="+mj-ea"/>
              </a:rPr>
              <a:t>목표 위치가 정해졌네</a:t>
            </a:r>
            <a:r>
              <a:rPr lang="en-US" altLang="ko-KR" b="1" dirty="0">
                <a:latin typeface="+mj-ea"/>
                <a:ea typeface="+mj-ea"/>
              </a:rPr>
              <a:t>. 117</a:t>
            </a:r>
            <a:r>
              <a:rPr lang="ko-KR" altLang="en-US" b="1" dirty="0">
                <a:latin typeface="+mj-ea"/>
                <a:ea typeface="+mj-ea"/>
              </a:rPr>
              <a:t>호</a:t>
            </a:r>
            <a:r>
              <a:rPr lang="en-US" altLang="ko-KR" b="1" dirty="0">
                <a:latin typeface="+mj-ea"/>
                <a:ea typeface="+mj-ea"/>
              </a:rPr>
              <a:t>, 213</a:t>
            </a:r>
            <a:r>
              <a:rPr lang="ko-KR" altLang="en-US" b="1" dirty="0">
                <a:latin typeface="+mj-ea"/>
                <a:ea typeface="+mj-ea"/>
              </a:rPr>
              <a:t>호</a:t>
            </a:r>
            <a:r>
              <a:rPr lang="en-US" altLang="ko-KR" b="1" dirty="0">
                <a:latin typeface="+mj-ea"/>
                <a:ea typeface="+mj-ea"/>
              </a:rPr>
              <a:t>, 303</a:t>
            </a:r>
            <a:r>
              <a:rPr lang="ko-KR" altLang="en-US" b="1" dirty="0">
                <a:latin typeface="+mj-ea"/>
                <a:ea typeface="+mj-ea"/>
              </a:rPr>
              <a:t>호</a:t>
            </a:r>
            <a:r>
              <a:rPr lang="en-US" altLang="ko-KR" b="1" dirty="0">
                <a:latin typeface="+mj-ea"/>
                <a:ea typeface="+mj-ea"/>
              </a:rPr>
              <a:t>, 316</a:t>
            </a:r>
            <a:r>
              <a:rPr lang="ko-KR" altLang="en-US" b="1" dirty="0">
                <a:latin typeface="+mj-ea"/>
                <a:ea typeface="+mj-ea"/>
              </a:rPr>
              <a:t>호</a:t>
            </a:r>
            <a:r>
              <a:rPr lang="en-US" altLang="ko-KR" b="1" dirty="0">
                <a:latin typeface="+mj-ea"/>
                <a:ea typeface="+mj-ea"/>
              </a:rPr>
              <a:t>, 509</a:t>
            </a:r>
            <a:r>
              <a:rPr lang="ko-KR" altLang="en-US" b="1" dirty="0">
                <a:latin typeface="+mj-ea"/>
                <a:ea typeface="+mj-ea"/>
              </a:rPr>
              <a:t>호 일세</a:t>
            </a:r>
            <a:r>
              <a:rPr lang="en-US" altLang="ko-KR" b="1" dirty="0">
                <a:latin typeface="+mj-ea"/>
                <a:ea typeface="+mj-ea"/>
              </a:rPr>
              <a:t>.”</a:t>
            </a:r>
          </a:p>
        </p:txBody>
      </p:sp>
      <p:pic>
        <p:nvPicPr>
          <p:cNvPr id="8" name="그림 7" descr="사람, 잡기, 마스크이(가) 표시된 사진&#10;&#10;자동 생성된 설명">
            <a:extLst>
              <a:ext uri="{FF2B5EF4-FFF2-40B4-BE49-F238E27FC236}">
                <a16:creationId xmlns:a16="http://schemas.microsoft.com/office/drawing/2014/main" id="{70452A1D-0E09-EB6B-8337-FE4BA9D44F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17" y="3698004"/>
            <a:ext cx="3323916" cy="25527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그림 8" descr="의류, 마스크, 사람, 가면극이(가) 표시된 사진&#10;&#10;자동 생성된 설명">
            <a:extLst>
              <a:ext uri="{FF2B5EF4-FFF2-40B4-BE49-F238E27FC236}">
                <a16:creationId xmlns:a16="http://schemas.microsoft.com/office/drawing/2014/main" id="{12889CD6-40B5-673E-ACC9-44F7D584BA1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1" r="6661"/>
          <a:stretch/>
        </p:blipFill>
        <p:spPr>
          <a:xfrm>
            <a:off x="8516569" y="3698006"/>
            <a:ext cx="3318975" cy="255276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D540CF-2EF0-FEAC-7800-FEAB7FB40B44}"/>
              </a:ext>
            </a:extLst>
          </p:cNvPr>
          <p:cNvSpPr txBox="1"/>
          <p:nvPr/>
        </p:nvSpPr>
        <p:spPr>
          <a:xfrm>
            <a:off x="3878701" y="3613312"/>
            <a:ext cx="3061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</a:t>
            </a:r>
            <a:r>
              <a:rPr lang="ko-KR" altLang="en-US" b="1" dirty="0">
                <a:latin typeface="+mj-ea"/>
                <a:ea typeface="+mj-ea"/>
              </a:rPr>
              <a:t>자 일단 첫번째 목표는 </a:t>
            </a:r>
            <a:r>
              <a:rPr lang="en-US" altLang="ko-KR" b="1" dirty="0">
                <a:latin typeface="+mj-ea"/>
                <a:ea typeface="+mj-ea"/>
              </a:rPr>
              <a:t>117</a:t>
            </a:r>
            <a:r>
              <a:rPr lang="ko-KR" altLang="en-US" b="1" dirty="0">
                <a:latin typeface="+mj-ea"/>
                <a:ea typeface="+mj-ea"/>
              </a:rPr>
              <a:t>호인데</a:t>
            </a:r>
            <a:r>
              <a:rPr lang="en-US" altLang="ko-KR" b="1" dirty="0">
                <a:latin typeface="+mj-ea"/>
                <a:ea typeface="+mj-ea"/>
              </a:rPr>
              <a:t>, </a:t>
            </a:r>
            <a:r>
              <a:rPr lang="ko-KR" altLang="en-US" b="1" dirty="0">
                <a:latin typeface="+mj-ea"/>
                <a:ea typeface="+mj-ea"/>
              </a:rPr>
              <a:t>어딘지 알아</a:t>
            </a:r>
            <a:r>
              <a:rPr lang="en-US" altLang="ko-KR" b="1" dirty="0">
                <a:latin typeface="+mj-ea"/>
                <a:ea typeface="+mj-ea"/>
              </a:rPr>
              <a:t>?”</a:t>
            </a:r>
          </a:p>
        </p:txBody>
      </p:sp>
      <p:pic>
        <p:nvPicPr>
          <p:cNvPr id="11" name="그림 10" descr="파일 폴더이(가) 표시된 사진&#10;&#10;중간 신뢰도로 자동 생성된 설명">
            <a:extLst>
              <a:ext uri="{FF2B5EF4-FFF2-40B4-BE49-F238E27FC236}">
                <a16:creationId xmlns:a16="http://schemas.microsoft.com/office/drawing/2014/main" id="{1348110A-03A9-E777-11CB-37B2578A6D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500" b="90000" l="10000" r="90000">
                        <a14:foregroundMark x1="29300" y1="9300" x2="31200" y2="11800"/>
                        <a14:foregroundMark x1="19700" y1="77400" x2="23800" y2="74700"/>
                        <a14:foregroundMark x1="66800" y1="9600" x2="74200" y2="10100"/>
                        <a14:foregroundMark x1="70600" y1="8800" x2="73400" y2="11500"/>
                        <a14:foregroundMark x1="32900" y1="8800" x2="36400" y2="11800"/>
                        <a14:foregroundMark x1="22200" y1="8500" x2="24100" y2="11500"/>
                        <a14:foregroundMark x1="32000" y1="8500" x2="34800" y2="11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81200">
            <a:off x="1401154" y="4053296"/>
            <a:ext cx="3066176" cy="30661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EF4D7C5-8207-E051-134D-EFB8C48C302B}"/>
              </a:ext>
            </a:extLst>
          </p:cNvPr>
          <p:cNvSpPr txBox="1"/>
          <p:nvPr/>
        </p:nvSpPr>
        <p:spPr>
          <a:xfrm>
            <a:off x="6015544" y="4454081"/>
            <a:ext cx="3061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</a:t>
            </a:r>
            <a:r>
              <a:rPr lang="ko-KR" altLang="en-US" b="1" dirty="0">
                <a:latin typeface="+mj-ea"/>
                <a:ea typeface="+mj-ea"/>
              </a:rPr>
              <a:t>낮에 </a:t>
            </a:r>
            <a:r>
              <a:rPr lang="en-US" altLang="ko-KR" b="1" dirty="0">
                <a:latin typeface="+mj-ea"/>
                <a:ea typeface="+mj-ea"/>
              </a:rPr>
              <a:t>117</a:t>
            </a:r>
            <a:r>
              <a:rPr lang="ko-KR" altLang="en-US" b="1" dirty="0">
                <a:latin typeface="+mj-ea"/>
                <a:ea typeface="+mj-ea"/>
              </a:rPr>
              <a:t>호는 본적이 </a:t>
            </a:r>
            <a:r>
              <a:rPr lang="ko-KR" altLang="en-US" b="1" dirty="0" err="1">
                <a:latin typeface="+mj-ea"/>
                <a:ea typeface="+mj-ea"/>
              </a:rPr>
              <a:t>없는거</a:t>
            </a:r>
            <a:r>
              <a:rPr lang="ko-KR" altLang="en-US" b="1" dirty="0">
                <a:latin typeface="+mj-ea"/>
                <a:ea typeface="+mj-ea"/>
              </a:rPr>
              <a:t> 같은데</a:t>
            </a:r>
            <a:r>
              <a:rPr lang="en-US" altLang="ko-KR" b="1" dirty="0">
                <a:latin typeface="+mj-ea"/>
                <a:ea typeface="+mj-ea"/>
              </a:rPr>
              <a:t>...?”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80AAA7-9D99-7A1D-71D2-E4F426D2ECE6}"/>
              </a:ext>
            </a:extLst>
          </p:cNvPr>
          <p:cNvSpPr txBox="1"/>
          <p:nvPr/>
        </p:nvSpPr>
        <p:spPr>
          <a:xfrm>
            <a:off x="4484847" y="5268104"/>
            <a:ext cx="30613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</a:t>
            </a:r>
            <a:r>
              <a:rPr lang="ko-KR" altLang="en-US" b="1" dirty="0">
                <a:latin typeface="+mj-ea"/>
                <a:ea typeface="+mj-ea"/>
              </a:rPr>
              <a:t>그럼 내가 알려 줄게</a:t>
            </a:r>
            <a:r>
              <a:rPr lang="en-US" altLang="ko-KR" b="1" dirty="0">
                <a:latin typeface="+mj-ea"/>
                <a:ea typeface="+mj-ea"/>
              </a:rPr>
              <a:t>.</a:t>
            </a:r>
          </a:p>
          <a:p>
            <a:r>
              <a:rPr lang="en-US" altLang="ko-KR" b="1" dirty="0">
                <a:latin typeface="+mj-ea"/>
                <a:ea typeface="+mj-ea"/>
              </a:rPr>
              <a:t>(</a:t>
            </a:r>
            <a:r>
              <a:rPr lang="ko-KR" altLang="en-US" b="1" dirty="0">
                <a:latin typeface="+mj-ea"/>
                <a:ea typeface="+mj-ea"/>
              </a:rPr>
              <a:t>자료 모음을 보며</a:t>
            </a:r>
            <a:r>
              <a:rPr lang="en-US" altLang="ko-KR" b="1" dirty="0">
                <a:latin typeface="+mj-ea"/>
                <a:ea typeface="+mj-ea"/>
              </a:rPr>
              <a:t>)</a:t>
            </a:r>
          </a:p>
          <a:p>
            <a:r>
              <a:rPr lang="en-US" altLang="ko-KR" b="1" dirty="0">
                <a:latin typeface="+mj-ea"/>
                <a:ea typeface="+mj-ea"/>
              </a:rPr>
              <a:t>1</a:t>
            </a:r>
            <a:r>
              <a:rPr lang="ko-KR" altLang="en-US" b="1" dirty="0">
                <a:latin typeface="+mj-ea"/>
                <a:ea typeface="+mj-ea"/>
              </a:rPr>
              <a:t>층 엘리베이터 우측에 문이 있는데 그쪽으로 쭉 따라 가면 돼</a:t>
            </a:r>
            <a:r>
              <a:rPr lang="en-US" altLang="ko-KR" b="1" dirty="0">
                <a:latin typeface="+mj-ea"/>
                <a:ea typeface="+mj-ea"/>
              </a:rPr>
              <a:t>＂</a:t>
            </a:r>
          </a:p>
        </p:txBody>
      </p:sp>
    </p:spTree>
    <p:extLst>
      <p:ext uri="{BB962C8B-B14F-4D97-AF65-F5344CB8AC3E}">
        <p14:creationId xmlns:p14="http://schemas.microsoft.com/office/powerpoint/2010/main" val="344783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아이리시스, UAE에 홍채인식보안기술 공급">
            <a:extLst>
              <a:ext uri="{FF2B5EF4-FFF2-40B4-BE49-F238E27FC236}">
                <a16:creationId xmlns:a16="http://schemas.microsoft.com/office/drawing/2014/main" id="{647EA42F-B961-E36C-A2CD-87D88C931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348" y1="34066" x2="38348" y2="34066"/>
                        <a14:foregroundMark x1="36578" y1="21490" x2="36578" y2="21490"/>
                        <a14:foregroundMark x1="26549" y1="17216" x2="26549" y2="17216"/>
                        <a14:foregroundMark x1="21632" y1="16117" x2="21632" y2="161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351" y="232973"/>
            <a:ext cx="6861814" cy="552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사람, 잡기, 마스크이(가) 표시된 사진&#10;&#10;자동 생성된 설명">
            <a:extLst>
              <a:ext uri="{FF2B5EF4-FFF2-40B4-BE49-F238E27FC236}">
                <a16:creationId xmlns:a16="http://schemas.microsoft.com/office/drawing/2014/main" id="{230A728E-0E50-F922-872F-E3FD3CA934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49" y="137683"/>
            <a:ext cx="1543334" cy="118528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그림 4" descr="의류, 마스크, 사람, 가면극이(가) 표시된 사진&#10;&#10;자동 생성된 설명">
            <a:extLst>
              <a:ext uri="{FF2B5EF4-FFF2-40B4-BE49-F238E27FC236}">
                <a16:creationId xmlns:a16="http://schemas.microsoft.com/office/drawing/2014/main" id="{DD497DBA-5B65-4624-1CC6-173FCA77DF0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1" r="6661"/>
          <a:stretch/>
        </p:blipFill>
        <p:spPr>
          <a:xfrm>
            <a:off x="10501012" y="137683"/>
            <a:ext cx="1541039" cy="118527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D90827-BB08-5BA9-CAF0-B846C748C83B}"/>
              </a:ext>
            </a:extLst>
          </p:cNvPr>
          <p:cNvSpPr txBox="1"/>
          <p:nvPr/>
        </p:nvSpPr>
        <p:spPr>
          <a:xfrm>
            <a:off x="7516846" y="137683"/>
            <a:ext cx="3061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“117</a:t>
            </a:r>
            <a:r>
              <a:rPr lang="ko-KR" altLang="en-US" b="1" dirty="0">
                <a:latin typeface="+mj-ea"/>
                <a:ea typeface="+mj-ea"/>
              </a:rPr>
              <a:t>호 </a:t>
            </a:r>
            <a:r>
              <a:rPr lang="ko-KR" altLang="en-US" b="1" dirty="0" err="1">
                <a:latin typeface="+mj-ea"/>
                <a:ea typeface="+mj-ea"/>
              </a:rPr>
              <a:t>도착했어</a:t>
            </a:r>
            <a:r>
              <a:rPr lang="en-US" altLang="ko-KR" b="1" dirty="0">
                <a:latin typeface="+mj-ea"/>
                <a:ea typeface="+mj-ea"/>
              </a:rPr>
              <a:t>.</a:t>
            </a:r>
          </a:p>
          <a:p>
            <a:r>
              <a:rPr lang="ko-KR" altLang="en-US" b="1" dirty="0">
                <a:latin typeface="+mj-ea"/>
                <a:ea typeface="+mj-ea"/>
              </a:rPr>
              <a:t>이 </a:t>
            </a:r>
            <a:r>
              <a:rPr lang="ko-KR" altLang="en-US" b="1" dirty="0" err="1">
                <a:latin typeface="+mj-ea"/>
                <a:ea typeface="+mj-ea"/>
              </a:rPr>
              <a:t>도어락은</a:t>
            </a:r>
            <a:r>
              <a:rPr lang="en-US" altLang="ko-KR" b="1" dirty="0">
                <a:latin typeface="+mj-ea"/>
                <a:ea typeface="+mj-ea"/>
              </a:rPr>
              <a:t>...”</a:t>
            </a:r>
          </a:p>
        </p:txBody>
      </p:sp>
      <p:sp>
        <p:nvSpPr>
          <p:cNvPr id="7" name="별: 꼭짓점 5개 6">
            <a:extLst>
              <a:ext uri="{FF2B5EF4-FFF2-40B4-BE49-F238E27FC236}">
                <a16:creationId xmlns:a16="http://schemas.microsoft.com/office/drawing/2014/main" id="{7940070F-051B-EE2D-A11E-1ACA4319826B}"/>
              </a:ext>
            </a:extLst>
          </p:cNvPr>
          <p:cNvSpPr/>
          <p:nvPr/>
        </p:nvSpPr>
        <p:spPr>
          <a:xfrm>
            <a:off x="5356126" y="3560325"/>
            <a:ext cx="301557" cy="282102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별: 꼭짓점 5개 7">
            <a:extLst>
              <a:ext uri="{FF2B5EF4-FFF2-40B4-BE49-F238E27FC236}">
                <a16:creationId xmlns:a16="http://schemas.microsoft.com/office/drawing/2014/main" id="{142F25D2-9FFE-181F-5D48-D665603C27EC}"/>
              </a:ext>
            </a:extLst>
          </p:cNvPr>
          <p:cNvSpPr/>
          <p:nvPr/>
        </p:nvSpPr>
        <p:spPr>
          <a:xfrm>
            <a:off x="5657683" y="3560325"/>
            <a:ext cx="301557" cy="282102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별: 꼭짓점 5개 8">
            <a:extLst>
              <a:ext uri="{FF2B5EF4-FFF2-40B4-BE49-F238E27FC236}">
                <a16:creationId xmlns:a16="http://schemas.microsoft.com/office/drawing/2014/main" id="{EB1FD04C-25DA-405E-8338-1E05D68F25AB}"/>
              </a:ext>
            </a:extLst>
          </p:cNvPr>
          <p:cNvSpPr/>
          <p:nvPr/>
        </p:nvSpPr>
        <p:spPr>
          <a:xfrm>
            <a:off x="5959240" y="3560325"/>
            <a:ext cx="301557" cy="282102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500EF6-7EAE-45F0-846A-F942233836BE}"/>
              </a:ext>
            </a:extLst>
          </p:cNvPr>
          <p:cNvSpPr txBox="1"/>
          <p:nvPr/>
        </p:nvSpPr>
        <p:spPr>
          <a:xfrm>
            <a:off x="7516846" y="879304"/>
            <a:ext cx="3061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</a:t>
            </a:r>
            <a:r>
              <a:rPr lang="ko-KR" altLang="en-US" b="1" dirty="0">
                <a:latin typeface="+mj-ea"/>
                <a:ea typeface="+mj-ea"/>
              </a:rPr>
              <a:t>삼성의 </a:t>
            </a:r>
            <a:r>
              <a:rPr lang="ko-KR" altLang="en-US" b="1" dirty="0" err="1">
                <a:latin typeface="+mj-ea"/>
                <a:ea typeface="+mj-ea"/>
              </a:rPr>
              <a:t>홍채인식이네</a:t>
            </a:r>
            <a:r>
              <a:rPr lang="en-US" altLang="ko-KR" b="1" dirty="0">
                <a:latin typeface="+mj-ea"/>
                <a:ea typeface="+mj-ea"/>
              </a:rPr>
              <a:t>＂</a:t>
            </a:r>
          </a:p>
        </p:txBody>
      </p:sp>
      <p:pic>
        <p:nvPicPr>
          <p:cNvPr id="11" name="그림 10" descr="파일 폴더이(가) 표시된 사진&#10;&#10;중간 신뢰도로 자동 생성된 설명">
            <a:extLst>
              <a:ext uri="{FF2B5EF4-FFF2-40B4-BE49-F238E27FC236}">
                <a16:creationId xmlns:a16="http://schemas.microsoft.com/office/drawing/2014/main" id="{5545643A-EA98-8202-EEDD-C7A6A02141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500" b="90000" l="10000" r="90000">
                        <a14:foregroundMark x1="29300" y1="9300" x2="31200" y2="11800"/>
                        <a14:foregroundMark x1="19700" y1="77400" x2="23800" y2="74700"/>
                        <a14:foregroundMark x1="66800" y1="9600" x2="74200" y2="10100"/>
                        <a14:foregroundMark x1="70600" y1="8800" x2="73400" y2="11500"/>
                        <a14:foregroundMark x1="32900" y1="8800" x2="36400" y2="11800"/>
                        <a14:foregroundMark x1="22200" y1="8500" x2="24100" y2="11500"/>
                        <a14:foregroundMark x1="32000" y1="8500" x2="34800" y2="11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81200">
            <a:off x="696577" y="399205"/>
            <a:ext cx="1121984" cy="11219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57E3A0-BF59-ED6C-DDFE-81AD890C3040}"/>
              </a:ext>
            </a:extLst>
          </p:cNvPr>
          <p:cNvSpPr txBox="1"/>
          <p:nvPr/>
        </p:nvSpPr>
        <p:spPr>
          <a:xfrm>
            <a:off x="1794304" y="1322962"/>
            <a:ext cx="3061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</a:t>
            </a:r>
            <a:r>
              <a:rPr lang="ko-KR" altLang="en-US" b="1" dirty="0">
                <a:latin typeface="+mj-ea"/>
                <a:ea typeface="+mj-ea"/>
              </a:rPr>
              <a:t>삼성 홍채인식</a:t>
            </a:r>
            <a:r>
              <a:rPr lang="en-US" altLang="ko-KR" b="1" dirty="0">
                <a:latin typeface="+mj-ea"/>
                <a:ea typeface="+mj-ea"/>
              </a:rPr>
              <a:t>? </a:t>
            </a:r>
            <a:r>
              <a:rPr lang="ko-KR" altLang="en-US" b="1" dirty="0">
                <a:latin typeface="+mj-ea"/>
                <a:ea typeface="+mj-ea"/>
              </a:rPr>
              <a:t>잠시만</a:t>
            </a:r>
            <a:r>
              <a:rPr lang="en-US" altLang="ko-KR" b="1" dirty="0">
                <a:latin typeface="+mj-ea"/>
                <a:ea typeface="+mj-ea"/>
              </a:rPr>
              <a:t>＂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DAC640-A1D8-A1DB-096D-1E203E636E38}"/>
              </a:ext>
            </a:extLst>
          </p:cNvPr>
          <p:cNvSpPr txBox="1"/>
          <p:nvPr/>
        </p:nvSpPr>
        <p:spPr>
          <a:xfrm>
            <a:off x="1794304" y="1753339"/>
            <a:ext cx="30613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</a:t>
            </a:r>
            <a:r>
              <a:rPr lang="ko-KR" altLang="en-US" b="1" dirty="0">
                <a:latin typeface="+mj-ea"/>
                <a:ea typeface="+mj-ea"/>
              </a:rPr>
              <a:t>삼성 홍채인식이면</a:t>
            </a:r>
            <a:endParaRPr lang="en-US" altLang="ko-KR" b="1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 </a:t>
            </a:r>
            <a:r>
              <a:rPr lang="ko-KR" altLang="en-US" b="1" dirty="0">
                <a:latin typeface="+mj-ea"/>
                <a:ea typeface="+mj-ea"/>
              </a:rPr>
              <a:t>파랑</a:t>
            </a:r>
            <a:r>
              <a:rPr lang="en-US" altLang="ko-KR" b="1" dirty="0">
                <a:latin typeface="+mj-ea"/>
                <a:ea typeface="+mj-ea"/>
              </a:rPr>
              <a:t>,</a:t>
            </a:r>
            <a:r>
              <a:rPr lang="ko-KR" altLang="en-US" b="1" dirty="0">
                <a:latin typeface="+mj-ea"/>
                <a:ea typeface="+mj-ea"/>
              </a:rPr>
              <a:t> 빨강</a:t>
            </a:r>
            <a:r>
              <a:rPr lang="en-US" altLang="ko-KR" b="1" dirty="0">
                <a:latin typeface="+mj-ea"/>
                <a:ea typeface="+mj-ea"/>
              </a:rPr>
              <a:t>,</a:t>
            </a:r>
            <a:r>
              <a:rPr lang="ko-KR" altLang="en-US" b="1" dirty="0">
                <a:latin typeface="+mj-ea"/>
                <a:ea typeface="+mj-ea"/>
              </a:rPr>
              <a:t> 노랑 순으로 </a:t>
            </a:r>
            <a:endParaRPr lang="en-US" altLang="ko-KR" b="1" dirty="0">
              <a:latin typeface="+mj-ea"/>
              <a:ea typeface="+mj-ea"/>
            </a:endParaRPr>
          </a:p>
          <a:p>
            <a:r>
              <a:rPr lang="ko-KR" altLang="en-US" b="1" dirty="0">
                <a:latin typeface="+mj-ea"/>
                <a:ea typeface="+mj-ea"/>
              </a:rPr>
              <a:t>선을 자르면 </a:t>
            </a:r>
            <a:r>
              <a:rPr lang="ko-KR" altLang="en-US" b="1" dirty="0" err="1">
                <a:latin typeface="+mj-ea"/>
                <a:ea typeface="+mj-ea"/>
              </a:rPr>
              <a:t>된대</a:t>
            </a:r>
            <a:r>
              <a:rPr lang="en-US" altLang="ko-KR" b="1" dirty="0">
                <a:latin typeface="+mj-ea"/>
                <a:ea typeface="+mj-ea"/>
              </a:rPr>
              <a:t>＂</a:t>
            </a: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193FBCC5-2D04-CC10-94DA-87D203EB22DB}"/>
              </a:ext>
            </a:extLst>
          </p:cNvPr>
          <p:cNvSpPr/>
          <p:nvPr/>
        </p:nvSpPr>
        <p:spPr>
          <a:xfrm>
            <a:off x="4855697" y="1171254"/>
            <a:ext cx="1843054" cy="2257746"/>
          </a:xfrm>
          <a:prstGeom prst="flowChartAlternateProcess">
            <a:avLst/>
          </a:prstGeom>
          <a:solidFill>
            <a:srgbClr val="6666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9DBA4E6-CE3D-7E5A-8DB6-097DE5E7D0BA}"/>
              </a:ext>
            </a:extLst>
          </p:cNvPr>
          <p:cNvSpPr/>
          <p:nvPr/>
        </p:nvSpPr>
        <p:spPr>
          <a:xfrm rot="1395497">
            <a:off x="4974073" y="1935834"/>
            <a:ext cx="1616388" cy="13149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39EF307-5518-83BC-3E3C-081D825C5C91}"/>
              </a:ext>
            </a:extLst>
          </p:cNvPr>
          <p:cNvSpPr/>
          <p:nvPr/>
        </p:nvSpPr>
        <p:spPr>
          <a:xfrm rot="1354522">
            <a:off x="5014117" y="2452481"/>
            <a:ext cx="1607431" cy="13725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522C6A-3828-E0D9-C42E-2AA9D7B44EF2}"/>
              </a:ext>
            </a:extLst>
          </p:cNvPr>
          <p:cNvSpPr/>
          <p:nvPr/>
        </p:nvSpPr>
        <p:spPr>
          <a:xfrm rot="19276221">
            <a:off x="4854566" y="2199104"/>
            <a:ext cx="1882194" cy="1198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5F2CE1-7B2D-34AD-3FB5-91F8972D3EBA}"/>
              </a:ext>
            </a:extLst>
          </p:cNvPr>
          <p:cNvSpPr txBox="1"/>
          <p:nvPr/>
        </p:nvSpPr>
        <p:spPr>
          <a:xfrm>
            <a:off x="7602652" y="2814856"/>
            <a:ext cx="3061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</a:t>
            </a:r>
            <a:r>
              <a:rPr lang="ko-KR" altLang="en-US" b="1" dirty="0">
                <a:latin typeface="+mj-ea"/>
                <a:ea typeface="+mj-ea"/>
              </a:rPr>
              <a:t>파랑</a:t>
            </a:r>
            <a:r>
              <a:rPr lang="en-US" altLang="ko-KR" b="1" dirty="0">
                <a:latin typeface="+mj-ea"/>
                <a:ea typeface="+mj-ea"/>
              </a:rPr>
              <a:t>.. </a:t>
            </a:r>
            <a:r>
              <a:rPr lang="ko-KR" altLang="en-US" b="1" dirty="0">
                <a:latin typeface="+mj-ea"/>
                <a:ea typeface="+mj-ea"/>
              </a:rPr>
              <a:t>빨강</a:t>
            </a:r>
            <a:r>
              <a:rPr lang="en-US" altLang="ko-KR" b="1" dirty="0">
                <a:latin typeface="+mj-ea"/>
                <a:ea typeface="+mj-ea"/>
              </a:rPr>
              <a:t>.. </a:t>
            </a:r>
            <a:r>
              <a:rPr lang="ko-KR" altLang="en-US" b="1" dirty="0">
                <a:latin typeface="+mj-ea"/>
                <a:ea typeface="+mj-ea"/>
              </a:rPr>
              <a:t>노랑</a:t>
            </a:r>
            <a:r>
              <a:rPr lang="en-US" altLang="ko-KR" b="1" dirty="0">
                <a:latin typeface="+mj-ea"/>
                <a:ea typeface="+mj-ea"/>
              </a:rPr>
              <a:t>..＂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823C9D2-EB8D-7B8F-6BB0-153E5D67348D}"/>
              </a:ext>
            </a:extLst>
          </p:cNvPr>
          <p:cNvSpPr/>
          <p:nvPr/>
        </p:nvSpPr>
        <p:spPr>
          <a:xfrm rot="1395497">
            <a:off x="5795226" y="2115232"/>
            <a:ext cx="752319" cy="13996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2CF2E3F-D628-FC29-1EA3-68EC4CEAF053}"/>
              </a:ext>
            </a:extLst>
          </p:cNvPr>
          <p:cNvSpPr/>
          <p:nvPr/>
        </p:nvSpPr>
        <p:spPr>
          <a:xfrm rot="1354522">
            <a:off x="5040198" y="2300223"/>
            <a:ext cx="748627" cy="13367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07AE53-EB5E-50E3-E695-976B59F98D71}"/>
              </a:ext>
            </a:extLst>
          </p:cNvPr>
          <p:cNvSpPr/>
          <p:nvPr/>
        </p:nvSpPr>
        <p:spPr>
          <a:xfrm rot="19276221">
            <a:off x="5278756" y="2057001"/>
            <a:ext cx="1399984" cy="12346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8D8E6A-2962-0483-C9C5-25944B5E0D32}"/>
              </a:ext>
            </a:extLst>
          </p:cNvPr>
          <p:cNvSpPr/>
          <p:nvPr/>
        </p:nvSpPr>
        <p:spPr>
          <a:xfrm rot="1395497">
            <a:off x="4998672" y="1789911"/>
            <a:ext cx="799839" cy="1191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4CB959C-5F95-B982-AF82-A83F3B94C73E}"/>
              </a:ext>
            </a:extLst>
          </p:cNvPr>
          <p:cNvSpPr/>
          <p:nvPr/>
        </p:nvSpPr>
        <p:spPr>
          <a:xfrm rot="19276221">
            <a:off x="4999936" y="2668815"/>
            <a:ext cx="403658" cy="12203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6BCEF48-E779-1906-DC81-2A90849DF77C}"/>
              </a:ext>
            </a:extLst>
          </p:cNvPr>
          <p:cNvSpPr/>
          <p:nvPr/>
        </p:nvSpPr>
        <p:spPr>
          <a:xfrm rot="1354522">
            <a:off x="5833723" y="2624130"/>
            <a:ext cx="754152" cy="13046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FF14830-4E00-D246-2957-B943C033BD86}"/>
              </a:ext>
            </a:extLst>
          </p:cNvPr>
          <p:cNvSpPr/>
          <p:nvPr/>
        </p:nvSpPr>
        <p:spPr>
          <a:xfrm>
            <a:off x="6460732" y="1407559"/>
            <a:ext cx="123290" cy="1767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6CCE848-BC9D-9E67-C38D-26DA6FD2725D}"/>
              </a:ext>
            </a:extLst>
          </p:cNvPr>
          <p:cNvSpPr/>
          <p:nvPr/>
        </p:nvSpPr>
        <p:spPr>
          <a:xfrm>
            <a:off x="5013789" y="1407560"/>
            <a:ext cx="123290" cy="1767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6356B4-C408-70FF-EE87-83D6F29EE00D}"/>
              </a:ext>
            </a:extLst>
          </p:cNvPr>
          <p:cNvSpPr txBox="1"/>
          <p:nvPr/>
        </p:nvSpPr>
        <p:spPr>
          <a:xfrm>
            <a:off x="7602652" y="3994672"/>
            <a:ext cx="3061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“</a:t>
            </a:r>
            <a:r>
              <a:rPr lang="ko-KR" altLang="en-US" b="1" dirty="0">
                <a:latin typeface="+mj-ea"/>
                <a:ea typeface="+mj-ea"/>
              </a:rPr>
              <a:t>오케이 풀렸다</a:t>
            </a:r>
            <a:r>
              <a:rPr lang="en-US" altLang="ko-KR" b="1" dirty="0">
                <a:latin typeface="+mj-ea"/>
                <a:ea typeface="+mj-ea"/>
              </a:rPr>
              <a:t>. </a:t>
            </a:r>
            <a:r>
              <a:rPr lang="ko-KR" altLang="en-US" b="1" dirty="0">
                <a:latin typeface="+mj-ea"/>
                <a:ea typeface="+mj-ea"/>
              </a:rPr>
              <a:t>다음 위치로 가자</a:t>
            </a:r>
            <a:r>
              <a:rPr lang="en-US" altLang="ko-KR" b="1" dirty="0">
                <a:latin typeface="+mj-ea"/>
                <a:ea typeface="+mj-ea"/>
              </a:rPr>
              <a:t>＂</a:t>
            </a:r>
          </a:p>
        </p:txBody>
      </p:sp>
    </p:spTree>
    <p:extLst>
      <p:ext uri="{BB962C8B-B14F-4D97-AF65-F5344CB8AC3E}">
        <p14:creationId xmlns:p14="http://schemas.microsoft.com/office/powerpoint/2010/main" val="348567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0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 animBg="1"/>
      <p:bldP spid="10" grpId="0"/>
      <p:bldP spid="12" grpId="0"/>
      <p:bldP spid="13" grpId="0"/>
      <p:bldP spid="14" grpId="0" animBg="1"/>
      <p:bldP spid="14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16" grpId="0" animBg="1"/>
      <p:bldP spid="16" grpId="1" animBg="1"/>
      <p:bldP spid="15" grpId="0" animBg="1"/>
      <p:bldP spid="15" grpId="1" animBg="1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2A8BE5-4DB5-67D9-EA99-C2F81D506A50}"/>
              </a:ext>
            </a:extLst>
          </p:cNvPr>
          <p:cNvSpPr txBox="1"/>
          <p:nvPr/>
        </p:nvSpPr>
        <p:spPr>
          <a:xfrm>
            <a:off x="594709" y="427838"/>
            <a:ext cx="3656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밤 시간 행동 예시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E66D737-FC89-7748-0662-EED4F746D01E}"/>
              </a:ext>
            </a:extLst>
          </p:cNvPr>
          <p:cNvSpPr/>
          <p:nvPr/>
        </p:nvSpPr>
        <p:spPr>
          <a:xfrm>
            <a:off x="4822000" y="975063"/>
            <a:ext cx="2547991" cy="71919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목표 위치 전달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ECC0370-84EA-E5F4-7F03-C2D892F18213}"/>
              </a:ext>
            </a:extLst>
          </p:cNvPr>
          <p:cNvSpPr/>
          <p:nvPr/>
        </p:nvSpPr>
        <p:spPr>
          <a:xfrm>
            <a:off x="4822000" y="2040171"/>
            <a:ext cx="2547991" cy="71919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목표 위치 도착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92C0591-E5C3-E7E2-A4F2-C3CEB82F6DFD}"/>
              </a:ext>
            </a:extLst>
          </p:cNvPr>
          <p:cNvSpPr/>
          <p:nvPr/>
        </p:nvSpPr>
        <p:spPr>
          <a:xfrm>
            <a:off x="4822000" y="3172939"/>
            <a:ext cx="2547991" cy="71919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도어락</a:t>
            </a:r>
            <a:r>
              <a:rPr lang="ko-KR" altLang="en-US" dirty="0"/>
              <a:t> 정보 전달</a:t>
            </a:r>
            <a:endParaRPr lang="en-US" altLang="ko-KR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3DCABC-EE23-9F47-41A9-56CC2EC44743}"/>
              </a:ext>
            </a:extLst>
          </p:cNvPr>
          <p:cNvSpPr/>
          <p:nvPr/>
        </p:nvSpPr>
        <p:spPr>
          <a:xfrm>
            <a:off x="4822000" y="4305707"/>
            <a:ext cx="2547991" cy="71919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도어락</a:t>
            </a:r>
            <a:r>
              <a:rPr lang="ko-KR" altLang="en-US" dirty="0">
                <a:solidFill>
                  <a:schemeClr val="tx1"/>
                </a:solidFill>
              </a:rPr>
              <a:t> 해체법 전달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9C5468-0FE6-6804-1552-3B23989157CB}"/>
              </a:ext>
            </a:extLst>
          </p:cNvPr>
          <p:cNvSpPr/>
          <p:nvPr/>
        </p:nvSpPr>
        <p:spPr>
          <a:xfrm>
            <a:off x="4822001" y="5438475"/>
            <a:ext cx="2547991" cy="71919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도어락</a:t>
            </a:r>
            <a:r>
              <a:rPr lang="ko-KR" altLang="en-US" dirty="0"/>
              <a:t> 해체</a:t>
            </a:r>
            <a:endParaRPr lang="en-US" altLang="ko-KR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4683D486-192B-698D-0E3B-7C0BE9C6139B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6095996" y="1694254"/>
            <a:ext cx="0" cy="3459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5FBE42E-2CFD-C946-8DBC-27CA1159A152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6095996" y="2759362"/>
            <a:ext cx="0" cy="4135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766966C-1EB1-B9BC-CA7B-D83A44654F7E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6095996" y="3892130"/>
            <a:ext cx="0" cy="4135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782E8BFF-2442-670E-640E-F8845B6E7892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6095996" y="5024898"/>
            <a:ext cx="1" cy="4135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순서도: 대체 처리 17">
            <a:extLst>
              <a:ext uri="{FF2B5EF4-FFF2-40B4-BE49-F238E27FC236}">
                <a16:creationId xmlns:a16="http://schemas.microsoft.com/office/drawing/2014/main" id="{41ECB61C-7CEB-3DDC-AB16-1B175EA18613}"/>
              </a:ext>
            </a:extLst>
          </p:cNvPr>
          <p:cNvSpPr/>
          <p:nvPr/>
        </p:nvSpPr>
        <p:spPr>
          <a:xfrm>
            <a:off x="1311533" y="1282123"/>
            <a:ext cx="1111315" cy="524964"/>
          </a:xfrm>
          <a:prstGeom prst="flowChartAlternateProcess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지시자</a:t>
            </a:r>
          </a:p>
        </p:txBody>
      </p:sp>
      <p:sp>
        <p:nvSpPr>
          <p:cNvPr id="19" name="순서도: 대체 처리 18">
            <a:extLst>
              <a:ext uri="{FF2B5EF4-FFF2-40B4-BE49-F238E27FC236}">
                <a16:creationId xmlns:a16="http://schemas.microsoft.com/office/drawing/2014/main" id="{58F7BB9B-D8DA-1F23-A1DC-A35803B93672}"/>
              </a:ext>
            </a:extLst>
          </p:cNvPr>
          <p:cNvSpPr/>
          <p:nvPr/>
        </p:nvSpPr>
        <p:spPr>
          <a:xfrm>
            <a:off x="9769143" y="1282123"/>
            <a:ext cx="1111315" cy="524964"/>
          </a:xfrm>
          <a:prstGeom prst="flowChartAlternateProcess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행동자</a:t>
            </a:r>
            <a:endParaRPr lang="ko-KR" altLang="en-US" dirty="0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EC461188-69BC-FFD9-0F5B-4F6A9A6471D9}"/>
              </a:ext>
            </a:extLst>
          </p:cNvPr>
          <p:cNvCxnSpPr>
            <a:cxnSpLocks/>
            <a:endCxn id="24" idx="3"/>
          </p:cNvCxnSpPr>
          <p:nvPr/>
        </p:nvCxnSpPr>
        <p:spPr>
          <a:xfrm rot="10800000" flipV="1">
            <a:off x="3141185" y="1844866"/>
            <a:ext cx="2954810" cy="979669"/>
          </a:xfrm>
          <a:prstGeom prst="bentConnector3">
            <a:avLst>
              <a:gd name="adj1" fmla="val 66342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642F1D3-3465-F684-A550-8CCB1749B3C3}"/>
              </a:ext>
            </a:extLst>
          </p:cNvPr>
          <p:cNvSpPr/>
          <p:nvPr/>
        </p:nvSpPr>
        <p:spPr>
          <a:xfrm>
            <a:off x="593194" y="2464940"/>
            <a:ext cx="2547991" cy="71919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CCTV </a:t>
            </a:r>
            <a:r>
              <a:rPr lang="ko-KR" altLang="en-US" dirty="0">
                <a:solidFill>
                  <a:schemeClr val="tx1"/>
                </a:solidFill>
              </a:rPr>
              <a:t>감시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8782C01-067F-44C9-EA20-7A92B68F1646}"/>
              </a:ext>
            </a:extLst>
          </p:cNvPr>
          <p:cNvSpPr/>
          <p:nvPr/>
        </p:nvSpPr>
        <p:spPr>
          <a:xfrm>
            <a:off x="593193" y="4238830"/>
            <a:ext cx="2547991" cy="71919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RC</a:t>
            </a:r>
            <a:r>
              <a:rPr lang="ko-KR" altLang="en-US" dirty="0">
                <a:solidFill>
                  <a:schemeClr val="tx1"/>
                </a:solidFill>
              </a:rPr>
              <a:t>카 조종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경비 추적 및 교란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5928DE9-82EB-0A2E-2D9B-E416473AD86F}"/>
              </a:ext>
            </a:extLst>
          </p:cNvPr>
          <p:cNvCxnSpPr>
            <a:cxnSpLocks/>
            <a:endCxn id="30" idx="3"/>
          </p:cNvCxnSpPr>
          <p:nvPr/>
        </p:nvCxnSpPr>
        <p:spPr>
          <a:xfrm rot="5400000">
            <a:off x="2750448" y="3215271"/>
            <a:ext cx="1773892" cy="99241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DA49B2B-8651-06EE-722D-7121E4CD88D6}"/>
              </a:ext>
            </a:extLst>
          </p:cNvPr>
          <p:cNvSpPr/>
          <p:nvPr/>
        </p:nvSpPr>
        <p:spPr>
          <a:xfrm>
            <a:off x="9050815" y="2399766"/>
            <a:ext cx="2547991" cy="71919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경비로부터</a:t>
            </a:r>
            <a:endParaRPr lang="en-US" altLang="ko-KR" dirty="0"/>
          </a:p>
          <a:p>
            <a:pPr algn="ctr"/>
            <a:r>
              <a:rPr lang="ko-KR" altLang="en-US" dirty="0"/>
              <a:t>회피 및 도주</a:t>
            </a:r>
            <a:endParaRPr lang="en-US" altLang="ko-KR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B29357B-6D4C-0A8A-59B5-044AD28EBABC}"/>
              </a:ext>
            </a:extLst>
          </p:cNvPr>
          <p:cNvSpPr/>
          <p:nvPr/>
        </p:nvSpPr>
        <p:spPr>
          <a:xfrm>
            <a:off x="9050815" y="4238829"/>
            <a:ext cx="2547991" cy="71919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자판기</a:t>
            </a:r>
            <a:r>
              <a:rPr lang="en-US" altLang="ko-KR" dirty="0"/>
              <a:t> </a:t>
            </a:r>
            <a:r>
              <a:rPr lang="ko-KR" altLang="en-US" dirty="0"/>
              <a:t>및 아이템을 활용하여 경비 교란</a:t>
            </a:r>
            <a:endParaRPr lang="en-US" altLang="ko-KR" dirty="0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61C676C5-5742-002D-8A44-1077FE77C8E2}"/>
              </a:ext>
            </a:extLst>
          </p:cNvPr>
          <p:cNvCxnSpPr>
            <a:cxnSpLocks/>
            <a:endCxn id="38" idx="1"/>
          </p:cNvCxnSpPr>
          <p:nvPr/>
        </p:nvCxnSpPr>
        <p:spPr>
          <a:xfrm flipV="1">
            <a:off x="6095994" y="2759362"/>
            <a:ext cx="2954821" cy="195305"/>
          </a:xfrm>
          <a:prstGeom prst="bentConnector3">
            <a:avLst>
              <a:gd name="adj1" fmla="val 70515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48DA247A-E075-9213-24B1-24F63265A3F7}"/>
              </a:ext>
            </a:extLst>
          </p:cNvPr>
          <p:cNvCxnSpPr>
            <a:cxnSpLocks/>
            <a:endCxn id="39" idx="1"/>
          </p:cNvCxnSpPr>
          <p:nvPr/>
        </p:nvCxnSpPr>
        <p:spPr>
          <a:xfrm rot="16200000" flipH="1">
            <a:off x="7789348" y="3336958"/>
            <a:ext cx="1647216" cy="87571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804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0" grpId="0" animBg="1"/>
      <p:bldP spid="38" grpId="0" animBg="1"/>
      <p:bldP spid="3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D26A729-E635-9C3E-9CA9-3C102125CFAF}"/>
              </a:ext>
            </a:extLst>
          </p:cNvPr>
          <p:cNvSpPr/>
          <p:nvPr/>
        </p:nvSpPr>
        <p:spPr>
          <a:xfrm>
            <a:off x="318782" y="1216404"/>
            <a:ext cx="5176007" cy="4496499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146" name="Picture 2" descr="Steam의 We Were Here">
            <a:extLst>
              <a:ext uri="{FF2B5EF4-FFF2-40B4-BE49-F238E27FC236}">
                <a16:creationId xmlns:a16="http://schemas.microsoft.com/office/drawing/2014/main" id="{4112EFCB-B5C8-46D0-4963-EA9EE521A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09" y="2117367"/>
            <a:ext cx="4583001" cy="2623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848E6B-8002-952C-7144-71AF152B4CDD}"/>
              </a:ext>
            </a:extLst>
          </p:cNvPr>
          <p:cNvSpPr txBox="1"/>
          <p:nvPr/>
        </p:nvSpPr>
        <p:spPr>
          <a:xfrm>
            <a:off x="5740866" y="2164297"/>
            <a:ext cx="6451134" cy="2600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차별성</a:t>
            </a:r>
            <a:endParaRPr lang="en-US" altLang="ko-KR" sz="2500" b="1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dirty="0"/>
              <a:t>• 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퍼즐게임이지만 플레이어를 잡는 </a:t>
            </a:r>
            <a:r>
              <a:rPr lang="en-US" altLang="ko-KR" b="0" i="0" dirty="0">
                <a:solidFill>
                  <a:srgbClr val="DBDEE1"/>
                </a:solidFill>
                <a:effectLst/>
                <a:latin typeface="gg sans"/>
              </a:rPr>
              <a:t>NPC 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존재</a:t>
            </a:r>
            <a:endParaRPr lang="en-US" altLang="ko-KR" b="0" i="0" dirty="0">
              <a:solidFill>
                <a:srgbClr val="DBDEE1"/>
              </a:solidFill>
              <a:effectLst/>
              <a:latin typeface="gg sans"/>
            </a:endParaRPr>
          </a:p>
          <a:p>
            <a:endParaRPr lang="en-US" altLang="ko-KR" sz="1200" b="0" i="0" dirty="0">
              <a:solidFill>
                <a:srgbClr val="DBDEE1"/>
              </a:solidFill>
              <a:effectLst/>
              <a:latin typeface="gg sans"/>
            </a:endParaRPr>
          </a:p>
          <a:p>
            <a:r>
              <a:rPr lang="ko-KR" altLang="en-US" dirty="0"/>
              <a:t>•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 공포게임처럼 끊임없는 긴장감 조성</a:t>
            </a:r>
            <a:endParaRPr lang="en-US" altLang="ko-KR" b="0" i="0" dirty="0">
              <a:solidFill>
                <a:srgbClr val="DBDEE1"/>
              </a:solidFill>
              <a:effectLst/>
              <a:latin typeface="gg sans"/>
            </a:endParaRPr>
          </a:p>
          <a:p>
            <a:endParaRPr lang="en-US" altLang="ko-KR" sz="1200" b="0" i="0" dirty="0">
              <a:solidFill>
                <a:srgbClr val="DBDEE1"/>
              </a:solidFill>
              <a:effectLst/>
              <a:latin typeface="gg sans"/>
            </a:endParaRPr>
          </a:p>
          <a:p>
            <a:r>
              <a:rPr lang="ko-KR" altLang="en-US" dirty="0"/>
              <a:t>•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 소통이 필요하면서도</a:t>
            </a:r>
            <a:r>
              <a:rPr lang="en-US" altLang="ko-KR" b="0" i="0" dirty="0">
                <a:solidFill>
                  <a:srgbClr val="DBDEE1"/>
                </a:solidFill>
                <a:effectLst/>
                <a:latin typeface="gg sans"/>
              </a:rPr>
              <a:t>, 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조용하고 신중하게 움직이며 플레이</a:t>
            </a:r>
            <a:endParaRPr lang="en-US" altLang="ko-KR" b="0" i="0" dirty="0">
              <a:solidFill>
                <a:srgbClr val="DBDEE1"/>
              </a:solidFill>
              <a:effectLst/>
              <a:latin typeface="gg sans"/>
            </a:endParaRPr>
          </a:p>
          <a:p>
            <a:endParaRPr lang="en-US" altLang="ko-KR" sz="1200" dirty="0"/>
          </a:p>
          <a:p>
            <a:r>
              <a:rPr lang="ko-KR" altLang="en-US" dirty="0"/>
              <a:t>• </a:t>
            </a:r>
            <a:r>
              <a:rPr lang="en-US" altLang="ko-KR" dirty="0"/>
              <a:t>NPC</a:t>
            </a:r>
            <a:r>
              <a:rPr lang="ko-KR" altLang="en-US" dirty="0"/>
              <a:t>를 유도하는 플레이 또한 요구</a:t>
            </a: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499B82-369C-674C-926C-5B22A7DF68C4}"/>
              </a:ext>
            </a:extLst>
          </p:cNvPr>
          <p:cNvSpPr txBox="1"/>
          <p:nvPr/>
        </p:nvSpPr>
        <p:spPr>
          <a:xfrm>
            <a:off x="594709" y="427838"/>
            <a:ext cx="295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타 게임과의 차별성</a:t>
            </a:r>
            <a:endParaRPr lang="en-US" altLang="ko-KR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0448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4517A3-A8C3-E5B5-11E2-6C82AAD00585}"/>
              </a:ext>
            </a:extLst>
          </p:cNvPr>
          <p:cNvSpPr txBox="1"/>
          <p:nvPr/>
        </p:nvSpPr>
        <p:spPr>
          <a:xfrm>
            <a:off x="594709" y="427838"/>
            <a:ext cx="295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개발 환경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7170" name="Picture 2" descr="특정 포트를 사용하는 프로세스 죽이기">
            <a:extLst>
              <a:ext uri="{FF2B5EF4-FFF2-40B4-BE49-F238E27FC236}">
                <a16:creationId xmlns:a16="http://schemas.microsoft.com/office/drawing/2014/main" id="{924C8670-3CA2-5AE7-C561-554D4AF07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616" y="3545840"/>
            <a:ext cx="3371851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Visual Studio 세팅 snippets - gaussian37">
            <a:extLst>
              <a:ext uri="{FF2B5EF4-FFF2-40B4-BE49-F238E27FC236}">
                <a16:creationId xmlns:a16="http://schemas.microsoft.com/office/drawing/2014/main" id="{7D0C697A-B559-719A-6EA6-4AB387B9F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4534" y="3545840"/>
            <a:ext cx="337185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구형 그래픽카드에도 DirectX 12 지원되나? &lt; PC방뉴스 &lt; PC방 &lt; 기사본문 - 아이러브PC방">
            <a:extLst>
              <a:ext uri="{FF2B5EF4-FFF2-40B4-BE49-F238E27FC236}">
                <a16:creationId xmlns:a16="http://schemas.microsoft.com/office/drawing/2014/main" id="{58F05FE1-F317-68A5-D460-2F725EC62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605" y="1859917"/>
            <a:ext cx="3403862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Github]깃허브 기본 개념">
            <a:extLst>
              <a:ext uri="{FF2B5EF4-FFF2-40B4-BE49-F238E27FC236}">
                <a16:creationId xmlns:a16="http://schemas.microsoft.com/office/drawing/2014/main" id="{77EC4451-C14F-EC2B-8CE5-7DFC3629D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4534" y="1859916"/>
            <a:ext cx="337185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C2D273A-3C89-91B6-BC52-80F3A79F9FDA}"/>
              </a:ext>
            </a:extLst>
          </p:cNvPr>
          <p:cNvCxnSpPr/>
          <p:nvPr/>
        </p:nvCxnSpPr>
        <p:spPr>
          <a:xfrm>
            <a:off x="858520" y="3545840"/>
            <a:ext cx="10617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C0D9A3C-A00B-97AD-CD7E-148A43B45E36}"/>
              </a:ext>
            </a:extLst>
          </p:cNvPr>
          <p:cNvCxnSpPr>
            <a:cxnSpLocks/>
          </p:cNvCxnSpPr>
          <p:nvPr/>
        </p:nvCxnSpPr>
        <p:spPr>
          <a:xfrm>
            <a:off x="6096000" y="827948"/>
            <a:ext cx="0" cy="55931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64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8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8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4.16667E-6 -0.34676 " pathEditMode="relative" rAng="0" ptsTypes="AA">
                                      <p:cBhvr>
                                        <p:cTn id="27" dur="11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33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7037E-6 L -4.16667E-6 -0.35255 " pathEditMode="relative" rAng="0" ptsTypes="AA">
                                      <p:cBhvr>
                                        <p:cTn id="29" dur="11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8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8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L -3.75E-6 0.36875 " pathEditMode="relative" rAng="0" ptsTypes="AA">
                                      <p:cBhvr>
                                        <p:cTn id="42" dur="1100" fill="hold"/>
                                        <p:tgtEl>
                                          <p:spTgt spid="7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42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96296E-6 L -4.16667E-6 0.36875 " pathEditMode="relative" rAng="0" ptsTypes="AA">
                                      <p:cBhvr>
                                        <p:cTn id="44" dur="11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21FDB490-D4D6-3591-911F-0AE9266274F6}"/>
              </a:ext>
            </a:extLst>
          </p:cNvPr>
          <p:cNvSpPr txBox="1"/>
          <p:nvPr/>
        </p:nvSpPr>
        <p:spPr>
          <a:xfrm>
            <a:off x="2644593" y="1950967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EDC6A4-E820-2A16-09B7-FEEC9DCF264D}"/>
              </a:ext>
            </a:extLst>
          </p:cNvPr>
          <p:cNvSpPr txBox="1"/>
          <p:nvPr/>
        </p:nvSpPr>
        <p:spPr>
          <a:xfrm>
            <a:off x="6742580" y="1950966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B7937B-BB6E-3F24-5852-B996CCA42AFD}"/>
              </a:ext>
            </a:extLst>
          </p:cNvPr>
          <p:cNvSpPr txBox="1"/>
          <p:nvPr/>
        </p:nvSpPr>
        <p:spPr>
          <a:xfrm>
            <a:off x="5376583" y="1950968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실</a:t>
            </a:r>
            <a:endParaRPr lang="en-US" altLang="ko-KR" sz="8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9F7BA4-670A-C346-6D05-5842F7D0CD16}"/>
              </a:ext>
            </a:extLst>
          </p:cNvPr>
          <p:cNvSpPr txBox="1"/>
          <p:nvPr/>
        </p:nvSpPr>
        <p:spPr>
          <a:xfrm>
            <a:off x="4010588" y="1950967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구</a:t>
            </a:r>
            <a:endParaRPr lang="en-US" altLang="ko-KR" sz="8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9F6B28-BE92-F582-B1D6-A841D978DC46}"/>
              </a:ext>
            </a:extLst>
          </p:cNvPr>
          <p:cNvSpPr txBox="1"/>
          <p:nvPr/>
        </p:nvSpPr>
        <p:spPr>
          <a:xfrm>
            <a:off x="8108573" y="1950966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기</a:t>
            </a:r>
            <a:endParaRPr lang="en-US" altLang="ko-KR" sz="8000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6123E5D-730B-88A5-2036-86934F0DEE50}"/>
              </a:ext>
            </a:extLst>
          </p:cNvPr>
          <p:cNvSpPr/>
          <p:nvPr/>
        </p:nvSpPr>
        <p:spPr>
          <a:xfrm>
            <a:off x="9172577" y="2015385"/>
            <a:ext cx="45719" cy="11945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388758C-B0B3-34DD-66B4-50002500D4AE}"/>
              </a:ext>
            </a:extLst>
          </p:cNvPr>
          <p:cNvSpPr/>
          <p:nvPr/>
        </p:nvSpPr>
        <p:spPr>
          <a:xfrm>
            <a:off x="5074592" y="2015385"/>
            <a:ext cx="45719" cy="11945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33074A7-A0F4-F04E-4FAB-AACA0FA3E142}"/>
              </a:ext>
            </a:extLst>
          </p:cNvPr>
          <p:cNvSpPr/>
          <p:nvPr/>
        </p:nvSpPr>
        <p:spPr>
          <a:xfrm>
            <a:off x="6437340" y="2033930"/>
            <a:ext cx="45719" cy="11945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A288708-643D-FFD5-9944-4B911D680943}"/>
              </a:ext>
            </a:extLst>
          </p:cNvPr>
          <p:cNvSpPr/>
          <p:nvPr/>
        </p:nvSpPr>
        <p:spPr>
          <a:xfrm>
            <a:off x="3706963" y="2015388"/>
            <a:ext cx="45719" cy="11945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BE30E55-7D66-426B-274C-5D34860BB069}"/>
              </a:ext>
            </a:extLst>
          </p:cNvPr>
          <p:cNvSpPr/>
          <p:nvPr/>
        </p:nvSpPr>
        <p:spPr>
          <a:xfrm>
            <a:off x="7802558" y="2015384"/>
            <a:ext cx="45719" cy="11945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2F348C1-3FFD-53A4-4006-F0F37D33DCDE}"/>
              </a:ext>
            </a:extLst>
          </p:cNvPr>
          <p:cNvSpPr/>
          <p:nvPr/>
        </p:nvSpPr>
        <p:spPr>
          <a:xfrm>
            <a:off x="2677816" y="2015383"/>
            <a:ext cx="45719" cy="11945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E2D5A3-F249-A99A-BCA4-026AA2758493}"/>
              </a:ext>
            </a:extLst>
          </p:cNvPr>
          <p:cNvSpPr txBox="1"/>
          <p:nvPr/>
        </p:nvSpPr>
        <p:spPr>
          <a:xfrm>
            <a:off x="2975121" y="3703563"/>
            <a:ext cx="603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Kite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DA4A23-52FA-75EC-3C28-03E1CE8F115E}"/>
              </a:ext>
            </a:extLst>
          </p:cNvPr>
          <p:cNvSpPr txBox="1"/>
          <p:nvPr/>
        </p:nvSpPr>
        <p:spPr>
          <a:xfrm>
            <a:off x="4197845" y="3703563"/>
            <a:ext cx="87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Sphere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1F45118-361C-3AD1-3B1D-AE2615187935}"/>
              </a:ext>
            </a:extLst>
          </p:cNvPr>
          <p:cNvSpPr txBox="1"/>
          <p:nvPr/>
        </p:nvSpPr>
        <p:spPr>
          <a:xfrm>
            <a:off x="7087167" y="3703563"/>
            <a:ext cx="57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Fur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3BEA754-D051-B66C-AF3E-F05B9C078514}"/>
              </a:ext>
            </a:extLst>
          </p:cNvPr>
          <p:cNvSpPr txBox="1"/>
          <p:nvPr/>
        </p:nvSpPr>
        <p:spPr>
          <a:xfrm>
            <a:off x="5693770" y="3703563"/>
            <a:ext cx="62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Line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E349711-3EDE-B568-ACB3-F72A96A44A6E}"/>
              </a:ext>
            </a:extLst>
          </p:cNvPr>
          <p:cNvSpPr txBox="1"/>
          <p:nvPr/>
        </p:nvSpPr>
        <p:spPr>
          <a:xfrm>
            <a:off x="8372590" y="3703563"/>
            <a:ext cx="62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Soul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126429-BB6C-2153-C4E2-892F99B1421C}"/>
              </a:ext>
            </a:extLst>
          </p:cNvPr>
          <p:cNvSpPr txBox="1"/>
          <p:nvPr/>
        </p:nvSpPr>
        <p:spPr>
          <a:xfrm>
            <a:off x="4439681" y="5158409"/>
            <a:ext cx="331263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2018182015      </a:t>
            </a:r>
            <a:r>
              <a:rPr lang="ko-KR" altLang="en-US" sz="2500" dirty="0"/>
              <a:t>손정원</a:t>
            </a:r>
            <a:endParaRPr lang="en-US" altLang="ko-KR" sz="2500" dirty="0"/>
          </a:p>
          <a:p>
            <a:r>
              <a:rPr lang="en-US" altLang="ko-KR" sz="2500" dirty="0"/>
              <a:t>2018182026      </a:t>
            </a:r>
            <a:r>
              <a:rPr lang="ko-KR" altLang="en-US" sz="2500" dirty="0" err="1"/>
              <a:t>이승학</a:t>
            </a:r>
            <a:endParaRPr lang="en-US" altLang="ko-KR" sz="2500" dirty="0"/>
          </a:p>
          <a:p>
            <a:r>
              <a:rPr lang="en-US" altLang="ko-KR" sz="2500" dirty="0"/>
              <a:t>2018182028      </a:t>
            </a:r>
            <a:r>
              <a:rPr lang="ko-KR" altLang="en-US" sz="2500" dirty="0"/>
              <a:t>이윤기</a:t>
            </a:r>
          </a:p>
        </p:txBody>
      </p:sp>
    </p:spTree>
    <p:extLst>
      <p:ext uri="{BB962C8B-B14F-4D97-AF65-F5344CB8AC3E}">
        <p14:creationId xmlns:p14="http://schemas.microsoft.com/office/powerpoint/2010/main" val="3729987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7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35" presetClass="emph" presetSubtype="0" repeatCount="indefinite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5" dur="7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950"/>
                            </p:stCondLst>
                            <p:childTnLst>
                              <p:par>
                                <p:cTn id="47" presetID="42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250"/>
                            </p:stCondLst>
                            <p:childTnLst>
                              <p:par>
                                <p:cTn id="73" presetID="10" presetClass="entr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  <p:bldP spid="29" grpId="0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3"/>
      <p:bldP spid="40" grpId="3"/>
      <p:bldP spid="41" grpId="3"/>
      <p:bldP spid="44" grpId="3"/>
      <p:bldP spid="45" grpId="3"/>
      <p:bldP spid="47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2BDA2E-D12B-662E-741B-81B674E1CAE4}"/>
              </a:ext>
            </a:extLst>
          </p:cNvPr>
          <p:cNvSpPr txBox="1"/>
          <p:nvPr/>
        </p:nvSpPr>
        <p:spPr>
          <a:xfrm>
            <a:off x="594709" y="427838"/>
            <a:ext cx="380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기술적 요소 및 중점 연구 분야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7240E92-9151-FE16-A8AB-67E37DD1D4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201479"/>
              </p:ext>
            </p:extLst>
          </p:nvPr>
        </p:nvGraphicFramePr>
        <p:xfrm>
          <a:off x="594707" y="1945640"/>
          <a:ext cx="10811230" cy="321991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15356">
                  <a:extLst>
                    <a:ext uri="{9D8B030D-6E8A-4147-A177-3AD203B41FA5}">
                      <a16:colId xmlns:a16="http://schemas.microsoft.com/office/drawing/2014/main" val="3229608787"/>
                    </a:ext>
                  </a:extLst>
                </a:gridCol>
                <a:gridCol w="9095874">
                  <a:extLst>
                    <a:ext uri="{9D8B030D-6E8A-4147-A177-3AD203B41FA5}">
                      <a16:colId xmlns:a16="http://schemas.microsoft.com/office/drawing/2014/main" val="100138599"/>
                    </a:ext>
                  </a:extLst>
                </a:gridCol>
              </a:tblGrid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기술적 요소 및 중점 연구 분야</a:t>
                      </a:r>
                      <a:endParaRPr lang="en-US" altLang="ko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3506437"/>
                  </a:ext>
                </a:extLst>
              </a:tr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빛줄기가 창문이나 구름 사이로 뻗어져 나오는 효과를 표현</a:t>
                      </a:r>
                      <a:endParaRPr lang="en-US" altLang="ko-KR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사실적인 음영 표현을 위한 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SSAO 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5073495"/>
                  </a:ext>
                </a:extLst>
              </a:tr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VIVOX</a:t>
                      </a:r>
                      <a:r>
                        <a:rPr lang="ko-KR" altLang="en-US" dirty="0"/>
                        <a:t>를 이용한 보이스 채팅 및 보이스 필터 구현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 err="1"/>
                        <a:t>인게임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컷신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7231046"/>
                  </a:ext>
                </a:extLst>
              </a:tr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디퍼드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렌더링과 호환성이 높은 </a:t>
                      </a:r>
                      <a:r>
                        <a:rPr lang="ko-KR" alt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안티앨리어싱을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위한 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SRAA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805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735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F95AB8-7B83-6364-F3B1-D9994B60C28F}"/>
              </a:ext>
            </a:extLst>
          </p:cNvPr>
          <p:cNvSpPr txBox="1"/>
          <p:nvPr/>
        </p:nvSpPr>
        <p:spPr>
          <a:xfrm>
            <a:off x="594709" y="427838"/>
            <a:ext cx="380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역할 분담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99EAE12-BB84-DD2E-5B76-2A53429CE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077953"/>
              </p:ext>
            </p:extLst>
          </p:nvPr>
        </p:nvGraphicFramePr>
        <p:xfrm>
          <a:off x="594709" y="1352726"/>
          <a:ext cx="11292491" cy="415254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20501">
                  <a:extLst>
                    <a:ext uri="{9D8B030D-6E8A-4147-A177-3AD203B41FA5}">
                      <a16:colId xmlns:a16="http://schemas.microsoft.com/office/drawing/2014/main" val="1484256425"/>
                    </a:ext>
                  </a:extLst>
                </a:gridCol>
                <a:gridCol w="4464430">
                  <a:extLst>
                    <a:ext uri="{9D8B030D-6E8A-4147-A177-3AD203B41FA5}">
                      <a16:colId xmlns:a16="http://schemas.microsoft.com/office/drawing/2014/main" val="3462150167"/>
                    </a:ext>
                  </a:extLst>
                </a:gridCol>
                <a:gridCol w="4907560">
                  <a:extLst>
                    <a:ext uri="{9D8B030D-6E8A-4147-A177-3AD203B41FA5}">
                      <a16:colId xmlns:a16="http://schemas.microsoft.com/office/drawing/2014/main" val="2069954084"/>
                    </a:ext>
                  </a:extLst>
                </a:gridCol>
              </a:tblGrid>
              <a:tr h="4745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역할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1676136"/>
                  </a:ext>
                </a:extLst>
              </a:tr>
              <a:tr h="83050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리소스 수집 및 제작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상호작용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미니게임</a:t>
                      </a:r>
                      <a:r>
                        <a:rPr lang="en-US" altLang="ko-KR" dirty="0"/>
                        <a:t>, UI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9720790"/>
                  </a:ext>
                </a:extLst>
              </a:tr>
              <a:tr h="47457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미니게임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8002378"/>
                  </a:ext>
                </a:extLst>
              </a:tr>
              <a:tr h="47457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 anchor="ctr"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디퍼드</a:t>
                      </a:r>
                      <a:r>
                        <a:rPr lang="ko-KR" altLang="en-US" dirty="0"/>
                        <a:t> 렌더링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후처리 </a:t>
                      </a:r>
                      <a:r>
                        <a:rPr lang="ko-KR" altLang="en-US" dirty="0" err="1"/>
                        <a:t>쉐이더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8020042"/>
                  </a:ext>
                </a:extLst>
              </a:tr>
              <a:tr h="47457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AI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7857615"/>
                  </a:ext>
                </a:extLst>
              </a:tr>
              <a:tr h="47457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컷신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사운드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2555843"/>
                  </a:ext>
                </a:extLst>
              </a:tr>
              <a:tr h="47457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상호작용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보이스채팅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2609383"/>
                  </a:ext>
                </a:extLst>
              </a:tr>
              <a:tr h="4745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</a:p>
                  </a:txBody>
                  <a:tcPr anchor="ctr"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안티앨리어싱</a:t>
                      </a:r>
                      <a:r>
                        <a:rPr lang="en-US" altLang="ko-KR" dirty="0"/>
                        <a:t>(SRAA)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19202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565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D2339B-55C6-437A-8200-9E1054A30EA0}"/>
              </a:ext>
            </a:extLst>
          </p:cNvPr>
          <p:cNvSpPr txBox="1"/>
          <p:nvPr/>
        </p:nvSpPr>
        <p:spPr>
          <a:xfrm>
            <a:off x="594709" y="427838"/>
            <a:ext cx="295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개인별 준비 현황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43BFD2B-77E7-9F48-B50F-AE177F070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0869623"/>
              </p:ext>
            </p:extLst>
          </p:nvPr>
        </p:nvGraphicFramePr>
        <p:xfrm>
          <a:off x="1705316" y="1852295"/>
          <a:ext cx="8781368" cy="315341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34571">
                  <a:extLst>
                    <a:ext uri="{9D8B030D-6E8A-4147-A177-3AD203B41FA5}">
                      <a16:colId xmlns:a16="http://schemas.microsoft.com/office/drawing/2014/main" val="2413352155"/>
                    </a:ext>
                  </a:extLst>
                </a:gridCol>
                <a:gridCol w="6246797">
                  <a:extLst>
                    <a:ext uri="{9D8B030D-6E8A-4147-A177-3AD203B41FA5}">
                      <a16:colId xmlns:a16="http://schemas.microsoft.com/office/drawing/2014/main" val="1672352184"/>
                    </a:ext>
                  </a:extLst>
                </a:gridCol>
              </a:tblGrid>
              <a:tr h="391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수강 과목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0989176"/>
                  </a:ext>
                </a:extLst>
              </a:tr>
              <a:tr h="6591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C, C++, STL, </a:t>
                      </a:r>
                      <a:r>
                        <a:rPr lang="ko-KR" altLang="en-US" dirty="0"/>
                        <a:t>윈도우 프로그래밍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컴퓨터 그래픽스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게임수학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 3D</a:t>
                      </a:r>
                      <a:r>
                        <a:rPr lang="ko-KR" altLang="en-US" dirty="0"/>
                        <a:t>게임프로그래밍 </a:t>
                      </a:r>
                      <a:r>
                        <a:rPr lang="en-US" altLang="ko-KR" dirty="0"/>
                        <a:t>1 2, </a:t>
                      </a:r>
                      <a:r>
                        <a:rPr lang="ko-KR" altLang="en-US" dirty="0"/>
                        <a:t>게임 소프트웨어 공학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인공지능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네트워크 게임프로그래밍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7679814"/>
                  </a:ext>
                </a:extLst>
              </a:tr>
              <a:tr h="6591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C, C++, STL, </a:t>
                      </a:r>
                      <a:r>
                        <a:rPr lang="ko-KR" altLang="en-US" dirty="0"/>
                        <a:t>윈도우 프로그래밍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algn="ctr" latinLnBrk="1"/>
                      <a:r>
                        <a:rPr lang="ko-KR" altLang="en-US" dirty="0"/>
                        <a:t>컴퓨터 그래픽스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게임수학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algn="ctr" latinLnBrk="1"/>
                      <a:r>
                        <a:rPr lang="en-US" altLang="ko-KR" dirty="0"/>
                        <a:t> 3D</a:t>
                      </a:r>
                      <a:r>
                        <a:rPr lang="ko-KR" altLang="en-US" dirty="0"/>
                        <a:t>게임프로그래밍 </a:t>
                      </a:r>
                      <a:r>
                        <a:rPr lang="en-US" altLang="ko-KR" dirty="0"/>
                        <a:t>1, </a:t>
                      </a:r>
                      <a:r>
                        <a:rPr lang="ko-KR" altLang="en-US" dirty="0"/>
                        <a:t>게임 소프트웨어 공학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게임 사운드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2811866"/>
                  </a:ext>
                </a:extLst>
              </a:tr>
              <a:tr h="6591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C, C++, STL, </a:t>
                      </a:r>
                      <a:r>
                        <a:rPr lang="ko-KR" altLang="en-US" dirty="0"/>
                        <a:t>컴퓨터 그래픽스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게임수학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algn="ctr" latinLnBrk="1"/>
                      <a:r>
                        <a:rPr lang="en-US" altLang="ko-KR" dirty="0"/>
                        <a:t> 3D</a:t>
                      </a:r>
                      <a:r>
                        <a:rPr lang="ko-KR" altLang="en-US" dirty="0"/>
                        <a:t>게임프로그래밍 </a:t>
                      </a:r>
                      <a:r>
                        <a:rPr lang="en-US" altLang="ko-KR" dirty="0"/>
                        <a:t>1 2, </a:t>
                      </a:r>
                      <a:r>
                        <a:rPr lang="ko-KR" altLang="en-US" dirty="0"/>
                        <a:t>게임 소프트웨어 공학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8566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637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0BA7EC-FF63-3E2C-1726-C84D334675C5}"/>
              </a:ext>
            </a:extLst>
          </p:cNvPr>
          <p:cNvSpPr txBox="1"/>
          <p:nvPr/>
        </p:nvSpPr>
        <p:spPr>
          <a:xfrm>
            <a:off x="594709" y="427838"/>
            <a:ext cx="380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일정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3E5E4AD-464D-E088-E46F-B817C9FB8D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7785883"/>
              </p:ext>
            </p:extLst>
          </p:nvPr>
        </p:nvGraphicFramePr>
        <p:xfrm>
          <a:off x="343654" y="879264"/>
          <a:ext cx="11504691" cy="588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8299">
                  <a:extLst>
                    <a:ext uri="{9D8B030D-6E8A-4147-A177-3AD203B41FA5}">
                      <a16:colId xmlns:a16="http://schemas.microsoft.com/office/drawing/2014/main" val="2832459059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3247611294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2540317024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995832764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91459342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323040897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504680431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2336059305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1988114965"/>
                    </a:ext>
                  </a:extLst>
                </a:gridCol>
              </a:tblGrid>
              <a:tr h="3451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910270"/>
                  </a:ext>
                </a:extLst>
              </a:tr>
              <a:tr h="488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리소스 수집 및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7836516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이동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6358184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충돌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49066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맵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오브젝트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724021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상호작용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758416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미니게임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414904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056787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691768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컷씬</a:t>
                      </a:r>
                      <a:r>
                        <a:rPr lang="ko-KR" altLang="en-US" sz="1400" dirty="0"/>
                        <a:t>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333267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조명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그림자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4522937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빛줄기</a:t>
                      </a:r>
                      <a:r>
                        <a:rPr lang="en-US" altLang="ko-KR" sz="1400" dirty="0"/>
                        <a:t>/SSAO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729208"/>
                  </a:ext>
                </a:extLst>
              </a:tr>
              <a:tr h="488939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CCTV </a:t>
                      </a:r>
                      <a:r>
                        <a:rPr lang="ko-KR" altLang="en-US" sz="1400" dirty="0"/>
                        <a:t>효과</a:t>
                      </a:r>
                      <a:r>
                        <a:rPr lang="en-US" altLang="ko-KR" sz="1400" dirty="0"/>
                        <a:t> (</a:t>
                      </a:r>
                      <a:r>
                        <a:rPr lang="ko-KR" altLang="en-US" sz="1400" dirty="0" err="1"/>
                        <a:t>블러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 err="1"/>
                        <a:t>비네팅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3465312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549362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서버 로직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878028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대기실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5822992"/>
                  </a:ext>
                </a:extLst>
              </a:tr>
              <a:tr h="488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 및 버그 수정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093715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465BBB8-3772-AF25-F1E7-4FEE0B6118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288249"/>
              </p:ext>
            </p:extLst>
          </p:nvPr>
        </p:nvGraphicFramePr>
        <p:xfrm>
          <a:off x="8263255" y="427838"/>
          <a:ext cx="347956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9892">
                  <a:extLst>
                    <a:ext uri="{9D8B030D-6E8A-4147-A177-3AD203B41FA5}">
                      <a16:colId xmlns:a16="http://schemas.microsoft.com/office/drawing/2014/main" val="335329766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411295835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3993296844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6170565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공통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6477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632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C7D2AF-42D6-17D0-6CE5-528C54E411FD}"/>
              </a:ext>
            </a:extLst>
          </p:cNvPr>
          <p:cNvSpPr txBox="1"/>
          <p:nvPr/>
        </p:nvSpPr>
        <p:spPr>
          <a:xfrm>
            <a:off x="594709" y="427838"/>
            <a:ext cx="380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중간평가 목표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1CE984-398B-3C02-37B5-6CDCC899DF41}"/>
              </a:ext>
            </a:extLst>
          </p:cNvPr>
          <p:cNvSpPr txBox="1"/>
          <p:nvPr/>
        </p:nvSpPr>
        <p:spPr>
          <a:xfrm>
            <a:off x="1152525" y="1447800"/>
            <a:ext cx="9601200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•  </a:t>
            </a:r>
            <a:r>
              <a:rPr lang="ko-KR" altLang="en-US" sz="2500" dirty="0"/>
              <a:t>플레이어 이동</a:t>
            </a:r>
            <a:r>
              <a:rPr lang="en-US" altLang="ko-KR" sz="2500" dirty="0"/>
              <a:t> </a:t>
            </a:r>
            <a:r>
              <a:rPr lang="ko-KR" altLang="en-US" sz="2500" dirty="0"/>
              <a:t>및 충돌</a:t>
            </a:r>
            <a:endParaRPr lang="en-US" altLang="ko-KR" sz="2500" dirty="0"/>
          </a:p>
          <a:p>
            <a:endParaRPr lang="en-US" altLang="ko-KR" sz="2500" dirty="0"/>
          </a:p>
          <a:p>
            <a:endParaRPr lang="en-US" altLang="ko-KR" sz="2500" dirty="0"/>
          </a:p>
          <a:p>
            <a:r>
              <a:rPr lang="en-US" altLang="ko-KR" sz="2500" dirty="0"/>
              <a:t>•  </a:t>
            </a:r>
            <a:r>
              <a:rPr lang="ko-KR" altLang="en-US" sz="2500" dirty="0"/>
              <a:t>플레이어와 맵</a:t>
            </a:r>
            <a:r>
              <a:rPr lang="en-US" altLang="ko-KR" sz="2500" dirty="0"/>
              <a:t>, </a:t>
            </a:r>
            <a:r>
              <a:rPr lang="ko-KR" altLang="en-US" sz="2500" dirty="0"/>
              <a:t>오브젝트와의 상호작용</a:t>
            </a:r>
            <a:endParaRPr lang="en-US" altLang="ko-KR" sz="2500" dirty="0"/>
          </a:p>
          <a:p>
            <a:endParaRPr lang="en-US" altLang="ko-KR" sz="2500" dirty="0"/>
          </a:p>
          <a:p>
            <a:endParaRPr lang="en-US" altLang="ko-KR" sz="2500" dirty="0"/>
          </a:p>
          <a:p>
            <a:r>
              <a:rPr lang="en-US" altLang="ko-KR" sz="2500" dirty="0"/>
              <a:t>•  </a:t>
            </a:r>
            <a:r>
              <a:rPr lang="ko-KR" altLang="en-US" sz="2500" dirty="0"/>
              <a:t>캐릭터와 </a:t>
            </a:r>
            <a:r>
              <a:rPr lang="ko-KR" altLang="en-US" sz="2500" dirty="0" err="1"/>
              <a:t>맵의</a:t>
            </a:r>
            <a:r>
              <a:rPr lang="ko-KR" altLang="en-US" sz="2500" dirty="0"/>
              <a:t> 조명</a:t>
            </a:r>
            <a:r>
              <a:rPr lang="en-US" altLang="ko-KR" sz="2500" dirty="0"/>
              <a:t>, </a:t>
            </a:r>
            <a:r>
              <a:rPr lang="ko-KR" altLang="en-US" sz="2500" dirty="0"/>
              <a:t>그림자</a:t>
            </a:r>
            <a:r>
              <a:rPr lang="en-US" altLang="ko-KR" sz="2500" dirty="0"/>
              <a:t>, </a:t>
            </a:r>
            <a:r>
              <a:rPr lang="ko-KR" altLang="en-US" sz="2500" dirty="0"/>
              <a:t>빛 효과</a:t>
            </a:r>
            <a:endParaRPr lang="en-US" altLang="ko-KR" sz="2500" dirty="0"/>
          </a:p>
          <a:p>
            <a:endParaRPr lang="en-US" altLang="ko-KR" sz="2500" dirty="0"/>
          </a:p>
          <a:p>
            <a:endParaRPr lang="en-US" altLang="ko-KR" sz="2500" dirty="0"/>
          </a:p>
          <a:p>
            <a:r>
              <a:rPr lang="en-US" altLang="ko-KR" sz="2500" dirty="0"/>
              <a:t>•  </a:t>
            </a:r>
            <a:r>
              <a:rPr lang="ko-KR" altLang="en-US" sz="2500" dirty="0"/>
              <a:t>단순한 </a:t>
            </a:r>
            <a:r>
              <a:rPr lang="en-US" altLang="ko-KR" sz="2500" dirty="0"/>
              <a:t>NPC AI</a:t>
            </a:r>
          </a:p>
          <a:p>
            <a:endParaRPr lang="en-US" altLang="ko-KR" sz="2500" dirty="0"/>
          </a:p>
          <a:p>
            <a:endParaRPr lang="en-US" altLang="ko-KR" sz="2500" dirty="0"/>
          </a:p>
          <a:p>
            <a:r>
              <a:rPr lang="en-US" altLang="ko-KR" sz="2500" dirty="0"/>
              <a:t>•  </a:t>
            </a:r>
            <a:r>
              <a:rPr lang="ko-KR" altLang="en-US" sz="2500" dirty="0" err="1"/>
              <a:t>플레이어간의</a:t>
            </a:r>
            <a:r>
              <a:rPr lang="ko-KR" altLang="en-US" sz="2500" dirty="0"/>
              <a:t> 통화</a:t>
            </a:r>
          </a:p>
        </p:txBody>
      </p:sp>
    </p:spTree>
    <p:extLst>
      <p:ext uri="{BB962C8B-B14F-4D97-AF65-F5344CB8AC3E}">
        <p14:creationId xmlns:p14="http://schemas.microsoft.com/office/powerpoint/2010/main" val="8547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FEA4DE-13A3-2DA2-88DB-FCA72F836916}"/>
              </a:ext>
            </a:extLst>
          </p:cNvPr>
          <p:cNvSpPr txBox="1"/>
          <p:nvPr/>
        </p:nvSpPr>
        <p:spPr>
          <a:xfrm>
            <a:off x="3856611" y="2844224"/>
            <a:ext cx="447877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0" b="1" dirty="0">
                <a:latin typeface="+mj-ea"/>
                <a:ea typeface="+mj-ea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00058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4F3B1A1-5521-9160-CC14-BAA46509C248}"/>
              </a:ext>
            </a:extLst>
          </p:cNvPr>
          <p:cNvCxnSpPr>
            <a:cxnSpLocks/>
          </p:cNvCxnSpPr>
          <p:nvPr/>
        </p:nvCxnSpPr>
        <p:spPr>
          <a:xfrm>
            <a:off x="6005689" y="1175657"/>
            <a:ext cx="0" cy="47788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8A3E1AF-59D3-2A01-D065-5C0EAA442578}"/>
              </a:ext>
            </a:extLst>
          </p:cNvPr>
          <p:cNvSpPr txBox="1"/>
          <p:nvPr/>
        </p:nvSpPr>
        <p:spPr>
          <a:xfrm>
            <a:off x="1925515" y="1608992"/>
            <a:ext cx="3658688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500" dirty="0"/>
              <a:t>연구 목표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r>
              <a:rPr lang="ko-KR" altLang="en-US" sz="2500" dirty="0"/>
              <a:t>게임 소개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r>
              <a:rPr lang="ko-KR" altLang="en-US" sz="2500" dirty="0"/>
              <a:t>타 게임과의 차별성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r>
              <a:rPr lang="ko-KR" altLang="en-US" sz="2500" dirty="0"/>
              <a:t>개발 환경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EC14EE-ADF9-1D83-8462-010A2C05FEE2}"/>
              </a:ext>
            </a:extLst>
          </p:cNvPr>
          <p:cNvSpPr txBox="1"/>
          <p:nvPr/>
        </p:nvSpPr>
        <p:spPr>
          <a:xfrm>
            <a:off x="5983330" y="1608992"/>
            <a:ext cx="4905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 startAt="5"/>
            </a:pPr>
            <a:r>
              <a:rPr lang="ko-KR" altLang="en-US" sz="2500" dirty="0"/>
              <a:t>기술적 요소 및 중점 연구 분야</a:t>
            </a:r>
            <a:endParaRPr lang="en-US" altLang="ko-KR" sz="2500" dirty="0"/>
          </a:p>
          <a:p>
            <a:pPr marL="342900" indent="-342900">
              <a:buFontTx/>
              <a:buAutoNum type="arabicPeriod" startAt="5"/>
            </a:pPr>
            <a:endParaRPr lang="en-US" altLang="ko-KR" sz="2500" dirty="0"/>
          </a:p>
          <a:p>
            <a:pPr marL="342900" indent="-342900">
              <a:buFontTx/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r>
              <a:rPr lang="ko-KR" altLang="en-US" sz="2500" dirty="0"/>
              <a:t>역할 분담</a:t>
            </a: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r>
              <a:rPr lang="ko-KR" altLang="en-US" sz="2500" dirty="0"/>
              <a:t>개인별 준비 현황</a:t>
            </a: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r>
              <a:rPr lang="ko-KR" altLang="en-US" sz="2500" dirty="0"/>
              <a:t>일정 및 중간평가 목표</a:t>
            </a:r>
            <a:endParaRPr lang="en-US" altLang="ko-KR" sz="2500" dirty="0"/>
          </a:p>
        </p:txBody>
      </p:sp>
    </p:spTree>
    <p:extLst>
      <p:ext uri="{BB962C8B-B14F-4D97-AF65-F5344CB8AC3E}">
        <p14:creationId xmlns:p14="http://schemas.microsoft.com/office/powerpoint/2010/main" val="51039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59259E-6 L 0.40026 2.59259E-6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8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026 2.59259E-6 L -0.37409 2.59259E-6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724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4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A2038-AE88-9C7E-34B8-14E8FA806C33}"/>
              </a:ext>
            </a:extLst>
          </p:cNvPr>
          <p:cNvSpPr txBox="1"/>
          <p:nvPr/>
        </p:nvSpPr>
        <p:spPr>
          <a:xfrm>
            <a:off x="594709" y="427838"/>
            <a:ext cx="295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연구 목표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4621BB4-BA04-89BF-8625-5BB24C02B54B}"/>
              </a:ext>
            </a:extLst>
          </p:cNvPr>
          <p:cNvSpPr/>
          <p:nvPr/>
        </p:nvSpPr>
        <p:spPr>
          <a:xfrm>
            <a:off x="1091119" y="1405646"/>
            <a:ext cx="10009762" cy="4046707"/>
          </a:xfrm>
          <a:prstGeom prst="roundRect">
            <a:avLst/>
          </a:prstGeom>
          <a:solidFill>
            <a:srgbClr val="6666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/>
              <a:t>DirectX 12</a:t>
            </a:r>
            <a:r>
              <a:rPr lang="ko-KR" altLang="en-US" sz="2500" dirty="0"/>
              <a:t>와 </a:t>
            </a:r>
            <a:r>
              <a:rPr lang="en-US" altLang="ko-KR" sz="2500" dirty="0"/>
              <a:t>TCP/IP</a:t>
            </a:r>
            <a:r>
              <a:rPr lang="ko-KR" altLang="en-US" sz="2500" dirty="0"/>
              <a:t>를 이용하여 </a:t>
            </a:r>
            <a:r>
              <a:rPr lang="en-US" altLang="ko-KR" sz="2500" dirty="0"/>
              <a:t>3D</a:t>
            </a:r>
            <a:r>
              <a:rPr lang="ko-KR" altLang="en-US" sz="2500" dirty="0"/>
              <a:t>게임 개발역량을 강화</a:t>
            </a:r>
          </a:p>
        </p:txBody>
      </p:sp>
    </p:spTree>
    <p:extLst>
      <p:ext uri="{BB962C8B-B14F-4D97-AF65-F5344CB8AC3E}">
        <p14:creationId xmlns:p14="http://schemas.microsoft.com/office/powerpoint/2010/main" val="291444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96000"/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C0C00D-B523-625D-30C1-4CEF84BECDBF}"/>
              </a:ext>
            </a:extLst>
          </p:cNvPr>
          <p:cNvSpPr txBox="1"/>
          <p:nvPr/>
        </p:nvSpPr>
        <p:spPr>
          <a:xfrm>
            <a:off x="594710" y="427838"/>
            <a:ext cx="12757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소개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E2FEA9D-E64A-C403-4A46-1EEF2AC3F3AE}"/>
              </a:ext>
            </a:extLst>
          </p:cNvPr>
          <p:cNvSpPr/>
          <p:nvPr/>
        </p:nvSpPr>
        <p:spPr>
          <a:xfrm>
            <a:off x="2038390" y="1852321"/>
            <a:ext cx="2981081" cy="3153358"/>
          </a:xfrm>
          <a:prstGeom prst="ellipse">
            <a:avLst/>
          </a:prstGeom>
          <a:solidFill>
            <a:schemeClr val="bg2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/>
              <a:t>DirectX </a:t>
            </a:r>
            <a:r>
              <a:rPr lang="ko-KR" altLang="en-US" sz="2500" dirty="0"/>
              <a:t>기반</a:t>
            </a:r>
            <a:endParaRPr lang="en-US" altLang="ko-KR" sz="2500" dirty="0"/>
          </a:p>
          <a:p>
            <a:pPr algn="ctr"/>
            <a:r>
              <a:rPr lang="en-US" altLang="ko-KR" sz="2500" dirty="0"/>
              <a:t>2</a:t>
            </a:r>
            <a:r>
              <a:rPr lang="ko-KR" altLang="en-US" sz="2500" dirty="0"/>
              <a:t>인 협동</a:t>
            </a:r>
            <a:endParaRPr lang="en-US" altLang="ko-KR" sz="2500" dirty="0"/>
          </a:p>
          <a:p>
            <a:pPr algn="ctr"/>
            <a:r>
              <a:rPr lang="en-US" altLang="ko-KR" sz="2500" dirty="0"/>
              <a:t>PC</a:t>
            </a:r>
          </a:p>
          <a:p>
            <a:pPr algn="ctr"/>
            <a:r>
              <a:rPr lang="ko-KR" altLang="en-US" sz="2500" dirty="0"/>
              <a:t>탈출게임</a:t>
            </a:r>
            <a:endParaRPr lang="en-US" altLang="ko-KR" sz="25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CDD9A7E-F38D-44F8-8C2B-9D80CD3ACFAD}"/>
              </a:ext>
            </a:extLst>
          </p:cNvPr>
          <p:cNvSpPr/>
          <p:nvPr/>
        </p:nvSpPr>
        <p:spPr>
          <a:xfrm>
            <a:off x="7172530" y="1975538"/>
            <a:ext cx="2981081" cy="3153358"/>
          </a:xfrm>
          <a:prstGeom prst="ellipse">
            <a:avLst/>
          </a:prstGeom>
          <a:solidFill>
            <a:schemeClr val="bg2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/>
              <a:t>5</a:t>
            </a:r>
            <a:r>
              <a:rPr lang="ko-KR" altLang="en-US" sz="2500" dirty="0"/>
              <a:t>개의 연구실을 열고</a:t>
            </a:r>
            <a:endParaRPr lang="en-US" altLang="ko-KR" sz="2500" dirty="0"/>
          </a:p>
          <a:p>
            <a:pPr algn="ctr"/>
            <a:endParaRPr lang="en-US" altLang="ko-KR" sz="2500" dirty="0"/>
          </a:p>
          <a:p>
            <a:pPr algn="ctr"/>
            <a:r>
              <a:rPr lang="ko-KR" altLang="en-US" sz="2500" dirty="0"/>
              <a:t> 최종 금고를 열어 탈출하자</a:t>
            </a:r>
            <a:endParaRPr lang="en-US" altLang="ko-KR" sz="2500" dirty="0"/>
          </a:p>
        </p:txBody>
      </p:sp>
    </p:spTree>
    <p:extLst>
      <p:ext uri="{BB962C8B-B14F-4D97-AF65-F5344CB8AC3E}">
        <p14:creationId xmlns:p14="http://schemas.microsoft.com/office/powerpoint/2010/main" val="423542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29ADC3-591D-6C09-FBF9-BB706DE57D1D}"/>
              </a:ext>
            </a:extLst>
          </p:cNvPr>
          <p:cNvSpPr txBox="1"/>
          <p:nvPr/>
        </p:nvSpPr>
        <p:spPr>
          <a:xfrm>
            <a:off x="594709" y="427838"/>
            <a:ext cx="23092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진행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4BE824B-F14C-0672-1D75-580F2A87B59D}"/>
              </a:ext>
            </a:extLst>
          </p:cNvPr>
          <p:cNvSpPr/>
          <p:nvPr/>
        </p:nvSpPr>
        <p:spPr>
          <a:xfrm>
            <a:off x="7091474" y="97120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시작 아이템 선택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FE01-3536-03CB-4295-3DC9732009B6}"/>
              </a:ext>
            </a:extLst>
          </p:cNvPr>
          <p:cNvSpPr/>
          <p:nvPr/>
        </p:nvSpPr>
        <p:spPr>
          <a:xfrm>
            <a:off x="7091474" y="2021997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낮 시간</a:t>
            </a:r>
            <a:endParaRPr lang="en-US" altLang="ko-KR" dirty="0"/>
          </a:p>
          <a:p>
            <a:pPr algn="ctr"/>
            <a:r>
              <a:rPr lang="ko-KR" altLang="en-US" dirty="0"/>
              <a:t>정찰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58F987-530B-B951-3267-089448F7EEA3}"/>
              </a:ext>
            </a:extLst>
          </p:cNvPr>
          <p:cNvSpPr/>
          <p:nvPr/>
        </p:nvSpPr>
        <p:spPr>
          <a:xfrm>
            <a:off x="7091474" y="3072794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밤 시간</a:t>
            </a:r>
            <a:endParaRPr lang="en-US" altLang="ko-KR" dirty="0"/>
          </a:p>
          <a:p>
            <a:pPr algn="ctr"/>
            <a:r>
              <a:rPr lang="ko-KR" altLang="en-US" dirty="0"/>
              <a:t>작전 시작</a:t>
            </a: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37E4B6A6-D10D-D14D-C004-D20BDCB9C487}"/>
              </a:ext>
            </a:extLst>
          </p:cNvPr>
          <p:cNvSpPr/>
          <p:nvPr/>
        </p:nvSpPr>
        <p:spPr>
          <a:xfrm>
            <a:off x="7091473" y="4123591"/>
            <a:ext cx="1952625" cy="876300"/>
          </a:xfrm>
          <a:prstGeom prst="diamond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클리어 조건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AA0B57-7267-9F29-C969-4C74C916D414}"/>
              </a:ext>
            </a:extLst>
          </p:cNvPr>
          <p:cNvSpPr txBox="1"/>
          <p:nvPr/>
        </p:nvSpPr>
        <p:spPr>
          <a:xfrm>
            <a:off x="9108905" y="4996859"/>
            <a:ext cx="30830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클리어 조건</a:t>
            </a:r>
            <a:r>
              <a:rPr lang="en-US" altLang="ko-KR" dirty="0"/>
              <a:t>:</a:t>
            </a:r>
          </a:p>
          <a:p>
            <a:r>
              <a:rPr lang="ko-KR" altLang="en-US" dirty="0"/>
              <a:t>경비원에게 체포되지 않으며 최종 금고를 열고</a:t>
            </a:r>
            <a:endParaRPr lang="en-US" altLang="ko-KR" dirty="0"/>
          </a:p>
          <a:p>
            <a:r>
              <a:rPr lang="ko-KR" altLang="en-US" dirty="0"/>
              <a:t>탈출에 성공하였는가</a:t>
            </a:r>
            <a:r>
              <a:rPr lang="en-US" altLang="ko-KR" dirty="0"/>
              <a:t>?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984C72D-F916-5EB7-A630-DCBFC0160334}"/>
              </a:ext>
            </a:extLst>
          </p:cNvPr>
          <p:cNvSpPr/>
          <p:nvPr/>
        </p:nvSpPr>
        <p:spPr>
          <a:xfrm>
            <a:off x="9603265" y="2547395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체포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D4046C8-179E-220F-0015-F9B329612C3B}"/>
              </a:ext>
            </a:extLst>
          </p:cNvPr>
          <p:cNvSpPr/>
          <p:nvPr/>
        </p:nvSpPr>
        <p:spPr>
          <a:xfrm>
            <a:off x="7091473" y="5174388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엔딩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098C124-E71C-9A30-C181-61D33C8849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8067787" y="1847500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A3A122D-5E3D-1489-7257-B1020D661C52}"/>
              </a:ext>
            </a:extLst>
          </p:cNvPr>
          <p:cNvCxnSpPr/>
          <p:nvPr/>
        </p:nvCxnSpPr>
        <p:spPr>
          <a:xfrm>
            <a:off x="8077464" y="2898297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15069C5-BCF0-EACF-F07A-3243F6602815}"/>
              </a:ext>
            </a:extLst>
          </p:cNvPr>
          <p:cNvCxnSpPr/>
          <p:nvPr/>
        </p:nvCxnSpPr>
        <p:spPr>
          <a:xfrm>
            <a:off x="8067785" y="3949094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7744CE5-4180-7B4F-B70F-F06995A8F922}"/>
              </a:ext>
            </a:extLst>
          </p:cNvPr>
          <p:cNvCxnSpPr/>
          <p:nvPr/>
        </p:nvCxnSpPr>
        <p:spPr>
          <a:xfrm>
            <a:off x="8077618" y="4996859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C408BEC5-BD12-BF68-C144-B0C1E0EF1D48}"/>
              </a:ext>
            </a:extLst>
          </p:cNvPr>
          <p:cNvCxnSpPr>
            <a:stCxn id="9" idx="3"/>
            <a:endCxn id="13" idx="2"/>
          </p:cNvCxnSpPr>
          <p:nvPr/>
        </p:nvCxnSpPr>
        <p:spPr>
          <a:xfrm flipV="1">
            <a:off x="9044098" y="3423695"/>
            <a:ext cx="1535480" cy="113804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8B90BFC3-0523-8988-45F3-A99417F0E137}"/>
              </a:ext>
            </a:extLst>
          </p:cNvPr>
          <p:cNvCxnSpPr>
            <a:stCxn id="13" idx="0"/>
            <a:endCxn id="5" idx="3"/>
          </p:cNvCxnSpPr>
          <p:nvPr/>
        </p:nvCxnSpPr>
        <p:spPr>
          <a:xfrm rot="16200000" flipV="1">
            <a:off x="9242817" y="1210633"/>
            <a:ext cx="1138045" cy="153547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53F52E5F-4766-7CFD-5833-06620A4279DE}"/>
              </a:ext>
            </a:extLst>
          </p:cNvPr>
          <p:cNvSpPr/>
          <p:nvPr/>
        </p:nvSpPr>
        <p:spPr>
          <a:xfrm>
            <a:off x="2136255" y="97120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메인 화면</a:t>
            </a: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E025A83E-38C5-617C-3F61-5820E0E0A3C9}"/>
              </a:ext>
            </a:extLst>
          </p:cNvPr>
          <p:cNvSpPr/>
          <p:nvPr/>
        </p:nvSpPr>
        <p:spPr>
          <a:xfrm>
            <a:off x="2136254" y="2116275"/>
            <a:ext cx="1952625" cy="876300"/>
          </a:xfrm>
          <a:prstGeom prst="diamond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역할 선택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DD796E-9871-BF90-3407-8F4D92FC2993}"/>
              </a:ext>
            </a:extLst>
          </p:cNvPr>
          <p:cNvSpPr/>
          <p:nvPr/>
        </p:nvSpPr>
        <p:spPr>
          <a:xfrm>
            <a:off x="3523643" y="4496845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생성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FEE781E-285E-E303-AAFA-B73557D1826D}"/>
              </a:ext>
            </a:extLst>
          </p:cNvPr>
          <p:cNvSpPr/>
          <p:nvPr/>
        </p:nvSpPr>
        <p:spPr>
          <a:xfrm>
            <a:off x="773028" y="330656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행동자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B88CA2-5DC0-74E2-5417-10B33EE588FD}"/>
              </a:ext>
            </a:extLst>
          </p:cNvPr>
          <p:cNvSpPr/>
          <p:nvPr/>
        </p:nvSpPr>
        <p:spPr>
          <a:xfrm>
            <a:off x="3523643" y="330656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지시자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5DFFCAC-948C-48C7-3AE2-F6850E547BF7}"/>
              </a:ext>
            </a:extLst>
          </p:cNvPr>
          <p:cNvSpPr/>
          <p:nvPr/>
        </p:nvSpPr>
        <p:spPr>
          <a:xfrm>
            <a:off x="3523642" y="568713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로비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101794-5147-00F7-8434-EC0284DCFCEB}"/>
              </a:ext>
            </a:extLst>
          </p:cNvPr>
          <p:cNvSpPr/>
          <p:nvPr/>
        </p:nvSpPr>
        <p:spPr>
          <a:xfrm>
            <a:off x="773028" y="4496845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코드 입력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F1ED746-6FB2-6BDB-C5AE-D4A87E7D84C7}"/>
              </a:ext>
            </a:extLst>
          </p:cNvPr>
          <p:cNvCxnSpPr>
            <a:stCxn id="2" idx="2"/>
            <a:endCxn id="6" idx="0"/>
          </p:cNvCxnSpPr>
          <p:nvPr/>
        </p:nvCxnSpPr>
        <p:spPr>
          <a:xfrm flipH="1">
            <a:off x="3112567" y="1847500"/>
            <a:ext cx="1" cy="2687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7B6062C6-2F30-096E-9BF4-0C7EC9F85589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3112567" y="2992575"/>
            <a:ext cx="1387389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CDED2BE6-0BE1-32EC-CF47-2460D44D3C6E}"/>
              </a:ext>
            </a:extLst>
          </p:cNvPr>
          <p:cNvCxnSpPr>
            <a:stCxn id="6" idx="2"/>
            <a:endCxn id="12" idx="0"/>
          </p:cNvCxnSpPr>
          <p:nvPr/>
        </p:nvCxnSpPr>
        <p:spPr>
          <a:xfrm flipH="1">
            <a:off x="1749341" y="2992575"/>
            <a:ext cx="1363226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B30C6D4-E036-697C-24DD-82B573BE6189}"/>
              </a:ext>
            </a:extLst>
          </p:cNvPr>
          <p:cNvCxnSpPr>
            <a:stCxn id="15" idx="2"/>
            <a:endCxn id="11" idx="0"/>
          </p:cNvCxnSpPr>
          <p:nvPr/>
        </p:nvCxnSpPr>
        <p:spPr>
          <a:xfrm>
            <a:off x="4499956" y="4182860"/>
            <a:ext cx="0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083F767-1719-B191-D2C8-A929FFC09A85}"/>
              </a:ext>
            </a:extLst>
          </p:cNvPr>
          <p:cNvCxnSpPr>
            <a:stCxn id="12" idx="2"/>
            <a:endCxn id="17" idx="0"/>
          </p:cNvCxnSpPr>
          <p:nvPr/>
        </p:nvCxnSpPr>
        <p:spPr>
          <a:xfrm>
            <a:off x="1749341" y="4182860"/>
            <a:ext cx="0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841F6AC3-E842-4654-6F3A-6B2908732FEA}"/>
              </a:ext>
            </a:extLst>
          </p:cNvPr>
          <p:cNvCxnSpPr>
            <a:stCxn id="11" idx="2"/>
            <a:endCxn id="16" idx="0"/>
          </p:cNvCxnSpPr>
          <p:nvPr/>
        </p:nvCxnSpPr>
        <p:spPr>
          <a:xfrm flipH="1">
            <a:off x="4499955" y="5373145"/>
            <a:ext cx="1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EB7CFFB2-A809-44C9-4E1B-C3E2C9887C82}"/>
              </a:ext>
            </a:extLst>
          </p:cNvPr>
          <p:cNvCxnSpPr>
            <a:stCxn id="17" idx="2"/>
            <a:endCxn id="16" idx="1"/>
          </p:cNvCxnSpPr>
          <p:nvPr/>
        </p:nvCxnSpPr>
        <p:spPr>
          <a:xfrm rot="16200000" flipH="1">
            <a:off x="2260424" y="4862061"/>
            <a:ext cx="752135" cy="177430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BE7A90BD-231C-BDDB-E4FC-4E61C4A7D4D2}"/>
              </a:ext>
            </a:extLst>
          </p:cNvPr>
          <p:cNvCxnSpPr>
            <a:stCxn id="16" idx="3"/>
            <a:endCxn id="5" idx="1"/>
          </p:cNvCxnSpPr>
          <p:nvPr/>
        </p:nvCxnSpPr>
        <p:spPr>
          <a:xfrm flipV="1">
            <a:off x="5476267" y="1409350"/>
            <a:ext cx="1615207" cy="471593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0102566E-BDAD-BE3E-C70C-321EE18A2BD2}"/>
              </a:ext>
            </a:extLst>
          </p:cNvPr>
          <p:cNvCxnSpPr>
            <a:stCxn id="14" idx="2"/>
            <a:endCxn id="16" idx="2"/>
          </p:cNvCxnSpPr>
          <p:nvPr/>
        </p:nvCxnSpPr>
        <p:spPr>
          <a:xfrm rot="5400000">
            <a:off x="6027500" y="4523144"/>
            <a:ext cx="512742" cy="3567831"/>
          </a:xfrm>
          <a:prstGeom prst="bentConnector3">
            <a:avLst>
              <a:gd name="adj1" fmla="val 144584"/>
            </a:avLst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083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원, 스크린샷, 시계, 빛이(가) 표시된 사진&#10;&#10;자동 생성된 설명">
            <a:extLst>
              <a:ext uri="{FF2B5EF4-FFF2-40B4-BE49-F238E27FC236}">
                <a16:creationId xmlns:a16="http://schemas.microsoft.com/office/drawing/2014/main" id="{551BA053-C0A1-CA5B-6B19-E2EE77E476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7477">
            <a:off x="4866617" y="2138705"/>
            <a:ext cx="3574206" cy="20104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28CFAF-B9D4-6081-CC25-98AA7CB985EF}"/>
              </a:ext>
            </a:extLst>
          </p:cNvPr>
          <p:cNvSpPr txBox="1"/>
          <p:nvPr/>
        </p:nvSpPr>
        <p:spPr>
          <a:xfrm>
            <a:off x="594708" y="427838"/>
            <a:ext cx="5125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</a:t>
            </a:r>
            <a:r>
              <a:rPr lang="ko-KR" altLang="en-US" sz="2000" b="1" dirty="0">
                <a:latin typeface="+mj-ea"/>
                <a:ea typeface="+mj-ea"/>
              </a:rPr>
              <a:t> 지시자 낮 시간 기본 아이템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2" name="그림 1" descr="원, 스크린샷, 시계, 빛이(가) 표시된 사진&#10;&#10;자동 생성된 설명">
            <a:extLst>
              <a:ext uri="{FF2B5EF4-FFF2-40B4-BE49-F238E27FC236}">
                <a16:creationId xmlns:a16="http://schemas.microsoft.com/office/drawing/2014/main" id="{94E7784E-8A7F-C4EA-1FF2-8711179518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15614">
            <a:off x="3932761" y="2138706"/>
            <a:ext cx="3574206" cy="201049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628C83C-76CF-AE53-6599-085C9FF44288}"/>
              </a:ext>
            </a:extLst>
          </p:cNvPr>
          <p:cNvSpPr/>
          <p:nvPr/>
        </p:nvSpPr>
        <p:spPr>
          <a:xfrm>
            <a:off x="4618866" y="1454234"/>
            <a:ext cx="6678809" cy="3949532"/>
          </a:xfrm>
          <a:prstGeom prst="roundRect">
            <a:avLst/>
          </a:prstGeom>
          <a:solidFill>
            <a:schemeClr val="tx2">
              <a:lumMod val="50000"/>
              <a:alpha val="85000"/>
            </a:schemeClr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밤 시간에 지시자가 설치된 </a:t>
            </a:r>
            <a:r>
              <a:rPr lang="en-US" altLang="ko-KR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CCTV</a:t>
            </a:r>
            <a:r>
              <a:rPr lang="ko-KR" altLang="en-US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를 이용하여</a:t>
            </a:r>
            <a:endParaRPr lang="en-US" altLang="ko-KR" sz="24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ctr"/>
            <a:r>
              <a:rPr lang="ko-KR" altLang="en-US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경비의 위치를 파악 할 수 있다</a:t>
            </a:r>
            <a:r>
              <a:rPr lang="en-US" altLang="ko-KR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.</a:t>
            </a:r>
          </a:p>
          <a:p>
            <a:pPr algn="ctr"/>
            <a:endParaRPr lang="en-US" altLang="ko-KR" sz="24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ctr"/>
            <a:r>
              <a:rPr lang="ko-KR" altLang="en-US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원하는 곳에 투척하여 부착할 수 있다</a:t>
            </a:r>
            <a:r>
              <a:rPr lang="en-US" altLang="ko-KR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.</a:t>
            </a:r>
          </a:p>
          <a:p>
            <a:pPr algn="ctr"/>
            <a:r>
              <a:rPr lang="en-US" altLang="ko-KR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손이 닿는 거리라면 회수가 가능하다</a:t>
            </a:r>
            <a:r>
              <a:rPr lang="en-US" altLang="ko-KR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.)</a:t>
            </a:r>
          </a:p>
          <a:p>
            <a:pPr algn="ctr"/>
            <a:endParaRPr lang="en-US" altLang="ko-KR" sz="24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ctr"/>
            <a:r>
              <a:rPr lang="ko-KR" altLang="en-US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소리는 녹음되지 않는다</a:t>
            </a:r>
            <a:r>
              <a:rPr lang="en-US" altLang="ko-KR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18049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33333E-6 L -0.28672 -3.33333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3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33333E-6 L -0.29674 -3.33333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EEBE53-09A2-DDD7-626A-6169613F3A08}"/>
              </a:ext>
            </a:extLst>
          </p:cNvPr>
          <p:cNvSpPr txBox="1"/>
          <p:nvPr/>
        </p:nvSpPr>
        <p:spPr>
          <a:xfrm>
            <a:off x="594709" y="427838"/>
            <a:ext cx="295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시작 아이템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13A8A4F-8C01-D63B-442A-8D80299D316D}"/>
              </a:ext>
            </a:extLst>
          </p:cNvPr>
          <p:cNvSpPr/>
          <p:nvPr/>
        </p:nvSpPr>
        <p:spPr>
          <a:xfrm>
            <a:off x="1407385" y="1461727"/>
            <a:ext cx="3574206" cy="524900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 descr="원, 스크린샷, 시계, 빛이(가) 표시된 사진&#10;&#10;자동 생성된 설명">
            <a:extLst>
              <a:ext uri="{FF2B5EF4-FFF2-40B4-BE49-F238E27FC236}">
                <a16:creationId xmlns:a16="http://schemas.microsoft.com/office/drawing/2014/main" id="{ADBF8054-0EBC-BD2E-BFA9-AC4D99B4AA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72" y="1418863"/>
            <a:ext cx="3574206" cy="2010491"/>
          </a:xfrm>
          <a:prstGeom prst="rect">
            <a:avLst/>
          </a:prstGeom>
        </p:spPr>
      </p:pic>
      <p:pic>
        <p:nvPicPr>
          <p:cNvPr id="9" name="그림 8" descr="원, 스크린샷, 시계, 빛이(가) 표시된 사진&#10;&#10;자동 생성된 설명">
            <a:extLst>
              <a:ext uri="{FF2B5EF4-FFF2-40B4-BE49-F238E27FC236}">
                <a16:creationId xmlns:a16="http://schemas.microsoft.com/office/drawing/2014/main" id="{E5297360-046F-042E-CA09-F82B33D4BA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72" y="3057888"/>
            <a:ext cx="3574206" cy="2010491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95F48E13-C78D-98A0-377D-A09B393F0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6000" r="96545">
                        <a14:foregroundMark x1="6000" y1="61818" x2="21091" y2="59818"/>
                        <a14:foregroundMark x1="90909" y1="61091" x2="81091" y2="55636"/>
                        <a14:foregroundMark x1="94000" y1="59091" x2="88909" y2="57455"/>
                        <a14:foregroundMark x1="96545" y1="56727" x2="96545" y2="60545"/>
                        <a14:foregroundMark x1="47818" y1="48545" x2="58727" y2="53273"/>
                        <a14:foregroundMark x1="32182" y1="17636" x2="33091" y2="17091"/>
                        <a14:foregroundMark x1="33954" y1="15631" x2="33455" y2="15818"/>
                        <a14:foregroundMark x1="34909" y1="15273" x2="34007" y2="15611"/>
                        <a14:foregroundMark x1="32727" y1="17091" x2="32545" y2="17455"/>
                        <a14:foregroundMark x1="31818" y1="18364" x2="31818" y2="19091"/>
                        <a14:foregroundMark x1="32364" y1="23818" x2="32364" y2="23818"/>
                        <a14:foregroundMark x1="31636" y1="22909" x2="31636" y2="22909"/>
                        <a14:backgroundMark x1="33273" y1="17455" x2="33455" y2="17091"/>
                        <a14:backgroundMark x1="33091" y1="17273" x2="33455" y2="18364"/>
                        <a14:backgroundMark x1="59091" y1="38364" x2="59091" y2="383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048" y="4778959"/>
            <a:ext cx="1948854" cy="1948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C8F262-A5C6-49A5-9C17-A64F9E125BBE}"/>
              </a:ext>
            </a:extLst>
          </p:cNvPr>
          <p:cNvSpPr txBox="1"/>
          <p:nvPr/>
        </p:nvSpPr>
        <p:spPr>
          <a:xfrm>
            <a:off x="3464902" y="2057400"/>
            <a:ext cx="128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CCTV </a:t>
            </a:r>
            <a:r>
              <a:rPr lang="ko-KR" altLang="en-US" dirty="0"/>
              <a:t>개수 증가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1C7C58-8662-D43D-535A-71D464259887}"/>
              </a:ext>
            </a:extLst>
          </p:cNvPr>
          <p:cNvSpPr txBox="1"/>
          <p:nvPr/>
        </p:nvSpPr>
        <p:spPr>
          <a:xfrm>
            <a:off x="3464902" y="3638004"/>
            <a:ext cx="128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CCTV </a:t>
            </a:r>
            <a:r>
              <a:rPr lang="ko-KR" altLang="en-US" dirty="0"/>
              <a:t>소리 녹음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186043-6720-18DE-5F9E-18385ADD5734}"/>
              </a:ext>
            </a:extLst>
          </p:cNvPr>
          <p:cNvSpPr txBox="1"/>
          <p:nvPr/>
        </p:nvSpPr>
        <p:spPr>
          <a:xfrm>
            <a:off x="3457837" y="5277029"/>
            <a:ext cx="128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RC</a:t>
            </a:r>
            <a:r>
              <a:rPr lang="ko-KR" altLang="en-US" dirty="0"/>
              <a:t>카</a:t>
            </a:r>
            <a:endParaRPr lang="en-US" altLang="ko-KR" dirty="0"/>
          </a:p>
          <a:p>
            <a:pPr algn="ctr"/>
            <a:r>
              <a:rPr lang="ko-KR" altLang="en-US" dirty="0"/>
              <a:t>공격기능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006D6FC3-AB4C-5D2B-6534-C7B8E2AA32A8}"/>
              </a:ext>
            </a:extLst>
          </p:cNvPr>
          <p:cNvSpPr/>
          <p:nvPr/>
        </p:nvSpPr>
        <p:spPr>
          <a:xfrm>
            <a:off x="2240522" y="869094"/>
            <a:ext cx="1907931" cy="503866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지시자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625BD0A-D7E1-51FE-9028-93B9769FA8D7}"/>
              </a:ext>
            </a:extLst>
          </p:cNvPr>
          <p:cNvSpPr/>
          <p:nvPr/>
        </p:nvSpPr>
        <p:spPr>
          <a:xfrm>
            <a:off x="7039108" y="1420581"/>
            <a:ext cx="3574206" cy="524900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3244C25-B47C-FA19-7BC2-9F87F940DC31}"/>
              </a:ext>
            </a:extLst>
          </p:cNvPr>
          <p:cNvSpPr/>
          <p:nvPr/>
        </p:nvSpPr>
        <p:spPr>
          <a:xfrm>
            <a:off x="7872245" y="827948"/>
            <a:ext cx="1907931" cy="503866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행동자</a:t>
            </a:r>
            <a:endParaRPr lang="ko-KR" altLang="en-US" dirty="0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171A54A7-8982-8A0B-713A-BFDD49F8B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30078" y1="34555" x2="34766" y2="48953"/>
                        <a14:foregroundMark x1="36523" y1="57330" x2="36523" y2="66754"/>
                        <a14:foregroundMark x1="40625" y1="58901" x2="41016" y2="67801"/>
                        <a14:foregroundMark x1="42188" y1="55236" x2="43359" y2="64136"/>
                        <a14:foregroundMark x1="28516" y1="49738" x2="26758" y2="48168"/>
                        <a14:foregroundMark x1="24609" y1="46597" x2="24609" y2="46597"/>
                        <a14:foregroundMark x1="27344" y1="47906" x2="27344" y2="47906"/>
                        <a14:foregroundMark x1="25977" y1="47906" x2="25977" y2="47906"/>
                        <a14:foregroundMark x1="23633" y1="64136" x2="31055" y2="63089"/>
                        <a14:foregroundMark x1="23633" y1="74607" x2="23633" y2="74607"/>
                        <a14:foregroundMark x1="35547" y1="75654" x2="35547" y2="75654"/>
                        <a14:foregroundMark x1="31836" y1="70942" x2="32031" y2="68848"/>
                        <a14:foregroundMark x1="33008" y1="71990" x2="37305" y2="69634"/>
                        <a14:foregroundMark x1="31641" y1="70942" x2="37109" y2="67277"/>
                        <a14:foregroundMark x1="31445" y1="70942" x2="34570" y2="69110"/>
                        <a14:foregroundMark x1="32227" y1="71990" x2="34570" y2="70681"/>
                        <a14:foregroundMark x1="31250" y1="71990" x2="35742" y2="69634"/>
                        <a14:foregroundMark x1="21680" y1="73560" x2="25195" y2="683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031" y="1453617"/>
            <a:ext cx="2601524" cy="1940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8EF2EC3-C8E1-C7C6-F74B-DEE5B848EE98}"/>
              </a:ext>
            </a:extLst>
          </p:cNvPr>
          <p:cNvSpPr txBox="1"/>
          <p:nvPr/>
        </p:nvSpPr>
        <p:spPr>
          <a:xfrm>
            <a:off x="9253171" y="2239441"/>
            <a:ext cx="1286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지문 감식</a:t>
            </a:r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024D350C-DB57-0D7D-D41D-B5AB0F764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911" b="97765" l="2837" r="96809">
                        <a14:foregroundMark x1="19149" y1="40782" x2="20213" y2="63128"/>
                        <a14:foregroundMark x1="8156" y1="36313" x2="34752" y2="61453"/>
                        <a14:foregroundMark x1="14539" y1="74860" x2="27394" y2="81161"/>
                        <a14:foregroundMark x1="11702" y1="78771" x2="11702" y2="78771"/>
                        <a14:foregroundMark x1="6028" y1="59218" x2="6028" y2="59218"/>
                        <a14:foregroundMark x1="8156" y1="50279" x2="8156" y2="50279"/>
                        <a14:foregroundMark x1="14539" y1="78771" x2="14539" y2="78771"/>
                        <a14:foregroundMark x1="37943" y1="63687" x2="47163" y2="63687"/>
                        <a14:foregroundMark x1="62057" y1="58101" x2="62057" y2="58101"/>
                        <a14:foregroundMark x1="71631" y1="44134" x2="71631" y2="44134"/>
                        <a14:foregroundMark x1="79787" y1="26816" x2="47518" y2="63128"/>
                        <a14:foregroundMark x1="37589" y1="24581" x2="65248" y2="69832"/>
                        <a14:foregroundMark x1="41844" y1="39106" x2="75177" y2="67598"/>
                        <a14:foregroundMark x1="31560" y1="36872" x2="59929" y2="50279"/>
                        <a14:foregroundMark x1="3901" y1="38547" x2="70213" y2="44693"/>
                        <a14:foregroundMark x1="6738" y1="20670" x2="3546" y2="66480"/>
                        <a14:foregroundMark x1="24468" y1="26257" x2="25177" y2="69832"/>
                        <a14:foregroundMark x1="29078" y1="21229" x2="69858" y2="30726"/>
                        <a14:foregroundMark x1="26950" y1="17877" x2="54610" y2="22346"/>
                        <a14:foregroundMark x1="13475" y1="17877" x2="52482" y2="22346"/>
                        <a14:foregroundMark x1="16312" y1="19553" x2="37943" y2="22346"/>
                        <a14:foregroundMark x1="8156" y1="8939" x2="25177" y2="36872"/>
                        <a14:foregroundMark x1="4255" y1="3911" x2="28369" y2="11732"/>
                        <a14:foregroundMark x1="20922" y1="8939" x2="48582" y2="15642"/>
                        <a14:foregroundMark x1="47872" y1="11732" x2="75887" y2="16201"/>
                        <a14:foregroundMark x1="76950" y1="16201" x2="82270" y2="50279"/>
                        <a14:foregroundMark x1="88652" y1="29050" x2="89007" y2="64804"/>
                        <a14:foregroundMark x1="92199" y1="36872" x2="89007" y2="70950"/>
                        <a14:foregroundMark x1="88652" y1="70950" x2="57447" y2="68156"/>
                        <a14:foregroundMark x1="93262" y1="89385" x2="83333" y2="63128"/>
                        <a14:foregroundMark x1="90071" y1="89385" x2="79787" y2="72067"/>
                        <a14:foregroundMark x1="88652" y1="91061" x2="75532" y2="74860"/>
                        <a14:foregroundMark x1="85816" y1="87709" x2="76950" y2="73743"/>
                        <a14:foregroundMark x1="95035" y1="75978" x2="90780" y2="53631"/>
                        <a14:foregroundMark x1="96809" y1="97765" x2="76596" y2="93296"/>
                        <a14:foregroundMark x1="45390" y1="96648" x2="23759" y2="92179"/>
                        <a14:foregroundMark x1="50709" y1="97207" x2="35106" y2="89385"/>
                        <a14:foregroundMark x1="30851" y1="91620" x2="13475" y2="86592"/>
                        <a14:backgroundMark x1="1773" y1="3352" x2="1773" y2="3352"/>
                        <a14:backgroundMark x1="355" y1="559" x2="355" y2="559"/>
                        <a14:backgroundMark x1="1773" y1="1676" x2="1773" y2="1676"/>
                        <a14:backgroundMark x1="1773" y1="1676" x2="1773" y2="1676"/>
                        <a14:backgroundMark x1="1773" y1="1676" x2="1773" y2="1676"/>
                        <a14:backgroundMark x1="1773" y1="1676" x2="1773" y2="16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939" y="5112213"/>
            <a:ext cx="2020232" cy="1282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4F177FB-FECC-F541-CBB2-5B819240B008}"/>
              </a:ext>
            </a:extLst>
          </p:cNvPr>
          <p:cNvSpPr txBox="1"/>
          <p:nvPr/>
        </p:nvSpPr>
        <p:spPr>
          <a:xfrm>
            <a:off x="9199537" y="5430220"/>
            <a:ext cx="1395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음료구매</a:t>
            </a:r>
            <a:endParaRPr lang="en-US" altLang="ko-KR" dirty="0"/>
          </a:p>
          <a:p>
            <a:pPr algn="ctr"/>
            <a:r>
              <a:rPr lang="ko-KR" altLang="en-US" dirty="0"/>
              <a:t>이로운 효과</a:t>
            </a:r>
          </a:p>
        </p:txBody>
      </p:sp>
      <p:pic>
        <p:nvPicPr>
          <p:cNvPr id="4106" name="Picture 10" descr="야간투시경이 진화한다 - 양낙규기자의 Defense Club">
            <a:extLst>
              <a:ext uri="{FF2B5EF4-FFF2-40B4-BE49-F238E27FC236}">
                <a16:creationId xmlns:a16="http://schemas.microsoft.com/office/drawing/2014/main" id="{C3DEF20C-A276-2DDD-ABAE-8610799ED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3791" b="96570" l="2282" r="95034">
                        <a14:foregroundMark x1="9799" y1="50000" x2="11275" y2="58664"/>
                        <a14:foregroundMark x1="7919" y1="45487" x2="7785" y2="54332"/>
                        <a14:foregroundMark x1="6174" y1="48917" x2="12081" y2="55235"/>
                        <a14:foregroundMark x1="5638" y1="45668" x2="18658" y2="50542"/>
                        <a14:foregroundMark x1="8456" y1="46390" x2="19060" y2="47653"/>
                        <a14:foregroundMark x1="11678" y1="44765" x2="14899" y2="43141"/>
                        <a14:foregroundMark x1="9530" y1="36643" x2="8054" y2="37004"/>
                        <a14:foregroundMark x1="2282" y1="45307" x2="2282" y2="45307"/>
                        <a14:foregroundMark x1="35168" y1="8303" x2="39060" y2="11191"/>
                        <a14:foregroundMark x1="38121" y1="7040" x2="39732" y2="9928"/>
                        <a14:foregroundMark x1="31141" y1="6859" x2="33020" y2="8845"/>
                        <a14:foregroundMark x1="89799" y1="40072" x2="89799" y2="42058"/>
                        <a14:foregroundMark x1="91409" y1="40253" x2="92081" y2="44585"/>
                        <a14:foregroundMark x1="94765" y1="43321" x2="95034" y2="44224"/>
                        <a14:foregroundMark x1="45235" y1="3791" x2="46443" y2="5054"/>
                        <a14:foregroundMark x1="45638" y1="91697" x2="47919" y2="92058"/>
                        <a14:foregroundMark x1="45101" y1="96570" x2="46443" y2="96570"/>
                        <a14:backgroundMark x1="41879" y1="53610" x2="41879" y2="53610"/>
                        <a14:backgroundMark x1="56510" y1="79603" x2="56510" y2="796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445" y="3211964"/>
            <a:ext cx="2240696" cy="166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66B31C2-207C-B7CB-13CE-5531C435AE10}"/>
              </a:ext>
            </a:extLst>
          </p:cNvPr>
          <p:cNvSpPr txBox="1"/>
          <p:nvPr/>
        </p:nvSpPr>
        <p:spPr>
          <a:xfrm>
            <a:off x="9308708" y="3716896"/>
            <a:ext cx="128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야간 시야 확보</a:t>
            </a:r>
          </a:p>
        </p:txBody>
      </p:sp>
      <p:pic>
        <p:nvPicPr>
          <p:cNvPr id="26" name="그림 25" descr="스크린샷, 텍스트, 디자인이(가) 표시된 사진&#10;&#10;자동 생성된 설명">
            <a:extLst>
              <a:ext uri="{FF2B5EF4-FFF2-40B4-BE49-F238E27FC236}">
                <a16:creationId xmlns:a16="http://schemas.microsoft.com/office/drawing/2014/main" id="{D1CE92C1-4D5F-E5D7-F91A-F4131A2E3E8F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248" b="74691"/>
          <a:stretch/>
        </p:blipFill>
        <p:spPr>
          <a:xfrm>
            <a:off x="1266759" y="917391"/>
            <a:ext cx="9658481" cy="5599010"/>
          </a:xfrm>
          <a:prstGeom prst="rect">
            <a:avLst/>
          </a:prstGeom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50CC38C8-7495-B6AB-9F51-17B37098B3F9}"/>
              </a:ext>
            </a:extLst>
          </p:cNvPr>
          <p:cNvSpPr/>
          <p:nvPr/>
        </p:nvSpPr>
        <p:spPr>
          <a:xfrm>
            <a:off x="6858001" y="917391"/>
            <a:ext cx="1738998" cy="76535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693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9028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514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9 -3.33333E-6 L -0.10026 -0.12708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52" y="-636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1000" fill="hold"/>
                                        <p:tgtEl>
                                          <p:spTgt spid="27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1" grpId="0"/>
      <p:bldP spid="12" grpId="0"/>
      <p:bldP spid="13" grpId="0" animBg="1"/>
      <p:bldP spid="14" grpId="0" animBg="1"/>
      <p:bldP spid="15" grpId="0" animBg="1"/>
      <p:bldP spid="16" grpId="0"/>
      <p:bldP spid="17" grpId="0"/>
      <p:bldP spid="18" grpId="0"/>
      <p:bldP spid="27" grpId="0" animBg="1"/>
      <p:bldP spid="27" grpId="1" animBg="1"/>
      <p:bldP spid="27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BA143A2-52EC-0039-59B6-7CB3CE26B38A}"/>
              </a:ext>
            </a:extLst>
          </p:cNvPr>
          <p:cNvSpPr txBox="1"/>
          <p:nvPr/>
        </p:nvSpPr>
        <p:spPr>
          <a:xfrm>
            <a:off x="594709" y="427838"/>
            <a:ext cx="295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게임 방법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낮 시간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2" name="순서도: 문서 1">
            <a:extLst>
              <a:ext uri="{FF2B5EF4-FFF2-40B4-BE49-F238E27FC236}">
                <a16:creationId xmlns:a16="http://schemas.microsoft.com/office/drawing/2014/main" id="{894E5D6C-3CF6-6520-74B7-BC391FA6E983}"/>
              </a:ext>
            </a:extLst>
          </p:cNvPr>
          <p:cNvSpPr/>
          <p:nvPr/>
        </p:nvSpPr>
        <p:spPr>
          <a:xfrm>
            <a:off x="5414810" y="2037405"/>
            <a:ext cx="1362380" cy="919264"/>
          </a:xfrm>
          <a:prstGeom prst="flowChartDocumen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ROOT</a:t>
            </a:r>
            <a:endParaRPr lang="ko-KR" altLang="en-US" dirty="0"/>
          </a:p>
        </p:txBody>
      </p:sp>
      <p:sp>
        <p:nvSpPr>
          <p:cNvPr id="3" name="순서도: 대체 처리 2">
            <a:extLst>
              <a:ext uri="{FF2B5EF4-FFF2-40B4-BE49-F238E27FC236}">
                <a16:creationId xmlns:a16="http://schemas.microsoft.com/office/drawing/2014/main" id="{7F219D63-9115-382B-2A77-2248087B96D3}"/>
              </a:ext>
            </a:extLst>
          </p:cNvPr>
          <p:cNvSpPr/>
          <p:nvPr/>
        </p:nvSpPr>
        <p:spPr>
          <a:xfrm>
            <a:off x="5349401" y="3165992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Selector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F134FEA-4700-FAD7-EDEE-2D98033E1F4D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096000" y="2895895"/>
            <a:ext cx="0" cy="2700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8A602A38-2429-8855-1122-BD775B41BDF2}"/>
              </a:ext>
            </a:extLst>
          </p:cNvPr>
          <p:cNvSpPr/>
          <p:nvPr/>
        </p:nvSpPr>
        <p:spPr>
          <a:xfrm>
            <a:off x="2091447" y="4178824"/>
            <a:ext cx="2180667" cy="1096795"/>
          </a:xfrm>
          <a:prstGeom prst="flowChartDecision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/>
              <a:t>다른 캐릭터와 충돌했는가</a:t>
            </a:r>
            <a:r>
              <a:rPr lang="en-US" altLang="ko-KR" sz="1300" dirty="0"/>
              <a:t>?</a:t>
            </a:r>
            <a:endParaRPr lang="ko-KR" altLang="en-US" sz="1300" dirty="0"/>
          </a:p>
        </p:txBody>
      </p: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F6EBE3BA-2602-2557-5D2C-29610861568F}"/>
              </a:ext>
            </a:extLst>
          </p:cNvPr>
          <p:cNvSpPr/>
          <p:nvPr/>
        </p:nvSpPr>
        <p:spPr>
          <a:xfrm>
            <a:off x="7919888" y="4374593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Sequence</a:t>
            </a:r>
            <a:endParaRPr lang="ko-KR" altLang="en-US" dirty="0"/>
          </a:p>
        </p:txBody>
      </p:sp>
      <p:sp>
        <p:nvSpPr>
          <p:cNvPr id="11" name="순서도: 대체 처리 10">
            <a:extLst>
              <a:ext uri="{FF2B5EF4-FFF2-40B4-BE49-F238E27FC236}">
                <a16:creationId xmlns:a16="http://schemas.microsoft.com/office/drawing/2014/main" id="{5BA43721-3079-36FD-9A12-F0581CFFDE99}"/>
              </a:ext>
            </a:extLst>
          </p:cNvPr>
          <p:cNvSpPr/>
          <p:nvPr/>
        </p:nvSpPr>
        <p:spPr>
          <a:xfrm>
            <a:off x="9940805" y="5541910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새로운 목표 위치 설정</a:t>
            </a:r>
          </a:p>
        </p:txBody>
      </p:sp>
      <p:sp>
        <p:nvSpPr>
          <p:cNvPr id="12" name="순서도: 대체 처리 11">
            <a:extLst>
              <a:ext uri="{FF2B5EF4-FFF2-40B4-BE49-F238E27FC236}">
                <a16:creationId xmlns:a16="http://schemas.microsoft.com/office/drawing/2014/main" id="{5F69EDCA-9F13-357F-B4F7-DBE1CA2AFC01}"/>
              </a:ext>
            </a:extLst>
          </p:cNvPr>
          <p:cNvSpPr/>
          <p:nvPr/>
        </p:nvSpPr>
        <p:spPr>
          <a:xfrm>
            <a:off x="7919888" y="5541910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</a:t>
            </a:r>
            <a:r>
              <a:rPr lang="ko-KR" altLang="en-US" dirty="0"/>
              <a:t>초 동안 대기</a:t>
            </a:r>
          </a:p>
        </p:txBody>
      </p:sp>
      <p:sp>
        <p:nvSpPr>
          <p:cNvPr id="13" name="순서도: 대체 처리 12">
            <a:extLst>
              <a:ext uri="{FF2B5EF4-FFF2-40B4-BE49-F238E27FC236}">
                <a16:creationId xmlns:a16="http://schemas.microsoft.com/office/drawing/2014/main" id="{ACF0B6C2-73C4-B68A-9BDE-A5BF048FF7C4}"/>
              </a:ext>
            </a:extLst>
          </p:cNvPr>
          <p:cNvSpPr/>
          <p:nvPr/>
        </p:nvSpPr>
        <p:spPr>
          <a:xfrm>
            <a:off x="6007286" y="5541910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목표 위치로 이동</a:t>
            </a: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DCDDB168-1159-B559-3249-D7452327182E}"/>
              </a:ext>
            </a:extLst>
          </p:cNvPr>
          <p:cNvSpPr/>
          <p:nvPr/>
        </p:nvSpPr>
        <p:spPr>
          <a:xfrm>
            <a:off x="3503631" y="5541909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좌</a:t>
            </a:r>
            <a:r>
              <a:rPr lang="en-US" altLang="ko-KR" sz="1500" dirty="0"/>
              <a:t>/</a:t>
            </a:r>
            <a:r>
              <a:rPr lang="ko-KR" altLang="en-US" sz="1500" dirty="0"/>
              <a:t>우로 우회하는 경로로 설정</a:t>
            </a:r>
          </a:p>
        </p:txBody>
      </p:sp>
      <p:sp>
        <p:nvSpPr>
          <p:cNvPr id="15" name="순서도: 대체 처리 14">
            <a:extLst>
              <a:ext uri="{FF2B5EF4-FFF2-40B4-BE49-F238E27FC236}">
                <a16:creationId xmlns:a16="http://schemas.microsoft.com/office/drawing/2014/main" id="{6432646D-007E-F54D-4294-3964A4BD6ACD}"/>
              </a:ext>
            </a:extLst>
          </p:cNvPr>
          <p:cNvSpPr/>
          <p:nvPr/>
        </p:nvSpPr>
        <p:spPr>
          <a:xfrm>
            <a:off x="1327168" y="5541909"/>
            <a:ext cx="1493197" cy="705255"/>
          </a:xfrm>
          <a:prstGeom prst="flowChartAlternate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충돌 애니메이션 재생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526D787-A1D4-0AE8-ABAB-51CDB98C5320}"/>
              </a:ext>
            </a:extLst>
          </p:cNvPr>
          <p:cNvCxnSpPr>
            <a:stCxn id="9" idx="2"/>
            <a:endCxn id="15" idx="0"/>
          </p:cNvCxnSpPr>
          <p:nvPr/>
        </p:nvCxnSpPr>
        <p:spPr>
          <a:xfrm flipH="1">
            <a:off x="2073767" y="5275619"/>
            <a:ext cx="1108014" cy="26629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6385A8B-7DA7-86A5-EC21-A37AA0712D5A}"/>
              </a:ext>
            </a:extLst>
          </p:cNvPr>
          <p:cNvCxnSpPr>
            <a:stCxn id="9" idx="2"/>
            <a:endCxn id="14" idx="0"/>
          </p:cNvCxnSpPr>
          <p:nvPr/>
        </p:nvCxnSpPr>
        <p:spPr>
          <a:xfrm>
            <a:off x="3181781" y="5275619"/>
            <a:ext cx="1068449" cy="26629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6C66911-6E37-0804-C973-CA9EB03B54CC}"/>
              </a:ext>
            </a:extLst>
          </p:cNvPr>
          <p:cNvCxnSpPr>
            <a:stCxn id="3" idx="2"/>
            <a:endCxn id="9" idx="0"/>
          </p:cNvCxnSpPr>
          <p:nvPr/>
        </p:nvCxnSpPr>
        <p:spPr>
          <a:xfrm flipH="1">
            <a:off x="3181781" y="3871247"/>
            <a:ext cx="2914219" cy="3075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9A1D2A5-A91C-C816-0469-64D458A43D01}"/>
              </a:ext>
            </a:extLst>
          </p:cNvPr>
          <p:cNvCxnSpPr>
            <a:stCxn id="3" idx="2"/>
            <a:endCxn id="10" idx="0"/>
          </p:cNvCxnSpPr>
          <p:nvPr/>
        </p:nvCxnSpPr>
        <p:spPr>
          <a:xfrm>
            <a:off x="6096000" y="3871247"/>
            <a:ext cx="2570487" cy="5033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D406023-0AAB-8644-E784-5405A5682D92}"/>
              </a:ext>
            </a:extLst>
          </p:cNvPr>
          <p:cNvCxnSpPr>
            <a:stCxn id="10" idx="2"/>
            <a:endCxn id="13" idx="0"/>
          </p:cNvCxnSpPr>
          <p:nvPr/>
        </p:nvCxnSpPr>
        <p:spPr>
          <a:xfrm flipH="1">
            <a:off x="6753885" y="5079848"/>
            <a:ext cx="1912602" cy="462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FC0802F-9DBA-15AD-9629-E3563B9EDDCD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8666487" y="5079848"/>
            <a:ext cx="0" cy="462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99D341F-8346-06C6-4D19-4896DA72FD22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8666487" y="5079848"/>
            <a:ext cx="2020917" cy="462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6" name="그림 5" descr="스크린샷, 텍스트, 디자인이(가) 표시된 사진&#10;&#10;자동 생성된 설명">
            <a:extLst>
              <a:ext uri="{FF2B5EF4-FFF2-40B4-BE49-F238E27FC236}">
                <a16:creationId xmlns:a16="http://schemas.microsoft.com/office/drawing/2014/main" id="{C8FAC731-BFEF-D69D-A5EC-05DE75BC14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248" b="74691"/>
          <a:stretch/>
        </p:blipFill>
        <p:spPr>
          <a:xfrm>
            <a:off x="4884740" y="342880"/>
            <a:ext cx="2422519" cy="1404332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8D7A653-31D1-CB3F-B922-D442E99EAC4A}"/>
              </a:ext>
            </a:extLst>
          </p:cNvPr>
          <p:cNvSpPr/>
          <p:nvPr/>
        </p:nvSpPr>
        <p:spPr>
          <a:xfrm>
            <a:off x="6296025" y="578644"/>
            <a:ext cx="421481" cy="18811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5FD81C-2259-ACEF-9A86-CCD13D842F0F}"/>
              </a:ext>
            </a:extLst>
          </p:cNvPr>
          <p:cNvSpPr txBox="1"/>
          <p:nvPr/>
        </p:nvSpPr>
        <p:spPr>
          <a:xfrm>
            <a:off x="594709" y="1686438"/>
            <a:ext cx="85492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목표</a:t>
            </a:r>
            <a:r>
              <a:rPr lang="en-US" altLang="ko-KR" dirty="0"/>
              <a:t>: </a:t>
            </a:r>
            <a:r>
              <a:rPr lang="ko-KR" altLang="en-US" dirty="0"/>
              <a:t>제한시간 이내에 </a:t>
            </a:r>
            <a:r>
              <a:rPr lang="ko-KR" altLang="en-US" dirty="0" err="1"/>
              <a:t>도어락</a:t>
            </a:r>
            <a:r>
              <a:rPr lang="ko-KR" altLang="en-US" dirty="0"/>
              <a:t> 및 최종금고의 위치를 파악하자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지시자</a:t>
            </a:r>
            <a:r>
              <a:rPr lang="en-US" altLang="ko-KR" dirty="0"/>
              <a:t>: CCTV </a:t>
            </a:r>
            <a:r>
              <a:rPr lang="ko-KR" altLang="en-US" dirty="0"/>
              <a:t>설치</a:t>
            </a:r>
            <a:endParaRPr lang="en-US" altLang="ko-KR" dirty="0"/>
          </a:p>
          <a:p>
            <a:r>
              <a:rPr lang="ko-KR" altLang="en-US" dirty="0" err="1"/>
              <a:t>행동자</a:t>
            </a:r>
            <a:r>
              <a:rPr lang="en-US" altLang="ko-KR" dirty="0"/>
              <a:t>: </a:t>
            </a:r>
            <a:r>
              <a:rPr lang="ko-KR" altLang="en-US" dirty="0"/>
              <a:t>시작 아이템 사용</a:t>
            </a:r>
          </a:p>
        </p:txBody>
      </p:sp>
      <p:pic>
        <p:nvPicPr>
          <p:cNvPr id="1026" name="Picture 2" descr="이미지 삽입 중...">
            <a:extLst>
              <a:ext uri="{FF2B5EF4-FFF2-40B4-BE49-F238E27FC236}">
                <a16:creationId xmlns:a16="http://schemas.microsoft.com/office/drawing/2014/main" id="{EF8EA659-D048-00A3-502B-9560DD544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129" y="483164"/>
            <a:ext cx="3218477" cy="3218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962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2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슬레이트">
  <a:themeElements>
    <a:clrScheme name="기본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슬레이트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슬레이트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1단계">
    <a:dk1>
      <a:sysClr val="windowText" lastClr="000000"/>
    </a:dk1>
    <a:lt1>
      <a:sysClr val="window" lastClr="FFFFFF"/>
    </a:lt1>
    <a:dk2>
      <a:srgbClr val="2E2E32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0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1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2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3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4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5.xml><?xml version="1.0" encoding="utf-8"?>
<a:themeOverride xmlns:a="http://schemas.openxmlformats.org/drawingml/2006/main">
  <a:clrScheme name="4">
    <a:dk1>
      <a:sysClr val="windowText" lastClr="000000"/>
    </a:dk1>
    <a:lt1>
      <a:sysClr val="window" lastClr="FFFFFF"/>
    </a:lt1>
    <a:dk2>
      <a:srgbClr val="51515B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6.xml><?xml version="1.0" encoding="utf-8"?>
<a:themeOverride xmlns:a="http://schemas.openxmlformats.org/drawingml/2006/main">
  <a:clrScheme name="5">
    <a:dk1>
      <a:sysClr val="windowText" lastClr="000000"/>
    </a:dk1>
    <a:lt1>
      <a:sysClr val="window" lastClr="FFFFFF"/>
    </a:lt1>
    <a:dk2>
      <a:srgbClr val="656571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7.xml><?xml version="1.0" encoding="utf-8"?>
<a:themeOverride xmlns:a="http://schemas.openxmlformats.org/drawingml/2006/main">
  <a:clrScheme name="6">
    <a:dk1>
      <a:sysClr val="windowText" lastClr="000000"/>
    </a:dk1>
    <a:lt1>
      <a:sysClr val="window" lastClr="FFFFFF"/>
    </a:lt1>
    <a:dk2>
      <a:srgbClr val="747482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8.xml><?xml version="1.0" encoding="utf-8"?>
<a:themeOverride xmlns:a="http://schemas.openxmlformats.org/drawingml/2006/main">
  <a:clrScheme name="7">
    <a:dk1>
      <a:sysClr val="windowText" lastClr="000000"/>
    </a:dk1>
    <a:lt1>
      <a:sysClr val="window" lastClr="FFFFFF"/>
    </a:lt1>
    <a:dk2>
      <a:srgbClr val="7F7F8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19.xml><?xml version="1.0" encoding="utf-8"?>
<a:themeOverride xmlns:a="http://schemas.openxmlformats.org/drawingml/2006/main">
  <a:clrScheme name="8">
    <a:dk1>
      <a:sysClr val="windowText" lastClr="000000"/>
    </a:dk1>
    <a:lt1>
      <a:sysClr val="window" lastClr="FFFFFF"/>
    </a:lt1>
    <a:dk2>
      <a:srgbClr val="8E8E9A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2.xml><?xml version="1.0" encoding="utf-8"?>
<a:themeOverride xmlns:a="http://schemas.openxmlformats.org/drawingml/2006/main">
  <a:clrScheme name="2단계">
    <a:dk1>
      <a:sysClr val="windowText" lastClr="000000"/>
    </a:dk1>
    <a:lt1>
      <a:sysClr val="window" lastClr="FFFFFF"/>
    </a:lt1>
    <a:dk2>
      <a:srgbClr val="3A3A40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20.xml><?xml version="1.0" encoding="utf-8"?>
<a:themeOverride xmlns:a="http://schemas.openxmlformats.org/drawingml/2006/main">
  <a:clrScheme name="9">
    <a:dk1>
      <a:sysClr val="windowText" lastClr="000000"/>
    </a:dk1>
    <a:lt1>
      <a:sysClr val="window" lastClr="FFFFFF"/>
    </a:lt1>
    <a:dk2>
      <a:srgbClr val="9E9EA8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21.xml><?xml version="1.0" encoding="utf-8"?>
<a:themeOverride xmlns:a="http://schemas.openxmlformats.org/drawingml/2006/main">
  <a:clrScheme name="9">
    <a:dk1>
      <a:sysClr val="windowText" lastClr="000000"/>
    </a:dk1>
    <a:lt1>
      <a:sysClr val="window" lastClr="FFFFFF"/>
    </a:lt1>
    <a:dk2>
      <a:srgbClr val="9E9EA8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22.xml><?xml version="1.0" encoding="utf-8"?>
<a:themeOverride xmlns:a="http://schemas.openxmlformats.org/drawingml/2006/main">
  <a:clrScheme name="10">
    <a:dk1>
      <a:sysClr val="windowText" lastClr="000000"/>
    </a:dk1>
    <a:lt1>
      <a:sysClr val="window" lastClr="FFFFFF"/>
    </a:lt1>
    <a:dk2>
      <a:srgbClr val="B0B0B8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3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4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5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6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7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8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ppt/theme/themeOverride9.xml><?xml version="1.0" encoding="utf-8"?>
<a:themeOverride xmlns:a="http://schemas.openxmlformats.org/drawingml/2006/main">
  <a:clrScheme name="3">
    <a:dk1>
      <a:sysClr val="windowText" lastClr="000000"/>
    </a:dk1>
    <a:lt1>
      <a:sysClr val="window" lastClr="FFFFFF"/>
    </a:lt1>
    <a:dk2>
      <a:srgbClr val="45454D"/>
    </a:dk2>
    <a:lt2>
      <a:srgbClr val="DADADA"/>
    </a:lt2>
    <a:accent1>
      <a:srgbClr val="BC451B"/>
    </a:accent1>
    <a:accent2>
      <a:srgbClr val="D3BA68"/>
    </a:accent2>
    <a:accent3>
      <a:srgbClr val="BB8640"/>
    </a:accent3>
    <a:accent4>
      <a:srgbClr val="AD9277"/>
    </a:accent4>
    <a:accent5>
      <a:srgbClr val="A55A43"/>
    </a:accent5>
    <a:accent6>
      <a:srgbClr val="AD9D7B"/>
    </a:accent6>
    <a:hlink>
      <a:srgbClr val="E98052"/>
    </a:hlink>
    <a:folHlink>
      <a:srgbClr val="F4B69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TM04033929[[fn=슬레이트]]</Template>
  <TotalTime>1364</TotalTime>
  <Words>987</Words>
  <Application>Microsoft Office PowerPoint</Application>
  <PresentationFormat>와이드스크린</PresentationFormat>
  <Paragraphs>308</Paragraphs>
  <Slides>25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gg sans</vt:lpstr>
      <vt:lpstr>돋움</vt:lpstr>
      <vt:lpstr>맑은 고딕</vt:lpstr>
      <vt:lpstr>맑은 고딕 Semilight</vt:lpstr>
      <vt:lpstr>Calisto MT</vt:lpstr>
      <vt:lpstr>Wingdings 2</vt:lpstr>
      <vt:lpstr>슬레이트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승학 이</dc:creator>
  <cp:lastModifiedBy>이승학(2018182026)</cp:lastModifiedBy>
  <cp:revision>86</cp:revision>
  <dcterms:created xsi:type="dcterms:W3CDTF">2023-12-08T02:51:31Z</dcterms:created>
  <dcterms:modified xsi:type="dcterms:W3CDTF">2023-12-15T12:40:48Z</dcterms:modified>
</cp:coreProperties>
</file>

<file path=docProps/thumbnail.jpeg>
</file>